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0EBE0"/>
              </a:solidFill>
              <a:prstDash val="solid"/>
              <a:miter lim="400000"/>
            </a:ln>
          </a:left>
          <a:right>
            <a:ln w="12700" cap="flat">
              <a:solidFill>
                <a:srgbClr val="F0EBE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F0EBE0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C6DFB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7A79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 b="def" i="def"/>
      <a:tcStyle>
        <a:tcBdr/>
        <a:fill>
          <a:solidFill>
            <a:srgbClr val="E4E1D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AD7D3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34388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FEBE1"/>
          </a:solidFill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5413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4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5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/>
          <p:nvPr>
            <p:ph type="body" sz="quarter" idx="1" hasCustomPrompt="1"/>
          </p:nvPr>
        </p:nvSpPr>
        <p:spPr>
          <a:xfrm>
            <a:off x="1727200" y="5281886"/>
            <a:ext cx="20929600" cy="31369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bg>
      <p:bgPr>
        <a:solidFill>
          <a:srgbClr val="227A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act information"/>
          <p:cNvSpPr txBox="1"/>
          <p:nvPr>
            <p:ph type="body" sz="quarter" idx="21" hasCustomPrompt="1"/>
          </p:nvPr>
        </p:nvSpPr>
        <p:spPr>
          <a:xfrm>
            <a:off x="1727200" y="8611966"/>
            <a:ext cx="20929600" cy="908813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>
                <a:solidFill>
                  <a:srgbClr val="F0EBE0"/>
                </a:solidFill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14" name="Body Level One…"/>
          <p:cNvSpPr txBox="1"/>
          <p:nvPr>
            <p:ph type="body" idx="1" hasCustomPrompt="1"/>
          </p:nvPr>
        </p:nvSpPr>
        <p:spPr>
          <a:xfrm>
            <a:off x="1727200" y="1098623"/>
            <a:ext cx="20929600" cy="7461177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21"/>
          </p:nvPr>
        </p:nvSpPr>
        <p:spPr>
          <a:xfrm>
            <a:off x="-25400" y="-5359400"/>
            <a:ext cx="24422100" cy="2442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3" name="Body Level One…"/>
          <p:cNvSpPr txBox="1"/>
          <p:nvPr>
            <p:ph type="body" sz="quarter" idx="1" hasCustomPrompt="1"/>
          </p:nvPr>
        </p:nvSpPr>
        <p:spPr>
          <a:xfrm>
            <a:off x="1409700" y="2119884"/>
            <a:ext cx="10775585" cy="1936416"/>
          </a:xfrm>
          <a:prstGeom prst="rect">
            <a:avLst/>
          </a:prstGeom>
        </p:spPr>
        <p:txBody>
          <a:bodyPr/>
          <a:lstStyle>
            <a:lvl1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25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26" name="Attribution"/>
          <p:cNvSpPr txBox="1"/>
          <p:nvPr>
            <p:ph type="body" sz="quarter" idx="22" hasCustomPrompt="1"/>
          </p:nvPr>
        </p:nvSpPr>
        <p:spPr>
          <a:xfrm>
            <a:off x="1409700" y="4051453"/>
            <a:ext cx="10775585" cy="543053"/>
          </a:xfrm>
          <a:prstGeom prst="rect">
            <a:avLst/>
          </a:prstGeom>
        </p:spPr>
        <p:txBody>
          <a:bodyPr anchor="ctr"/>
          <a:lstStyle>
            <a:lvl1pPr defTabSz="12700">
              <a:lnSpc>
                <a:spcPct val="10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sz="quarter" idx="21"/>
          </p:nvPr>
        </p:nvSpPr>
        <p:spPr>
          <a:xfrm>
            <a:off x="14727242" y="5618197"/>
            <a:ext cx="7877462" cy="78774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609701706_939x626.jpg"/>
          <p:cNvSpPr/>
          <p:nvPr>
            <p:ph type="pic" sz="quarter" idx="22"/>
          </p:nvPr>
        </p:nvSpPr>
        <p:spPr>
          <a:xfrm>
            <a:off x="14700215" y="1511300"/>
            <a:ext cx="7943851" cy="5295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139465515_1890x1620.jpg"/>
          <p:cNvSpPr/>
          <p:nvPr>
            <p:ph type="pic" idx="23"/>
          </p:nvPr>
        </p:nvSpPr>
        <p:spPr>
          <a:xfrm>
            <a:off x="1778000" y="1346200"/>
            <a:ext cx="12852400" cy="110163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"/>
          <p:cNvSpPr/>
          <p:nvPr>
            <p:ph type="pic" idx="21"/>
          </p:nvPr>
        </p:nvSpPr>
        <p:spPr>
          <a:xfrm>
            <a:off x="1727200" y="-1422400"/>
            <a:ext cx="21310600" cy="1598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78465776_2880x1920.jpg"/>
          <p:cNvSpPr/>
          <p:nvPr>
            <p:ph type="pic" idx="21"/>
          </p:nvPr>
        </p:nvSpPr>
        <p:spPr>
          <a:xfrm>
            <a:off x="-1" y="-2527300"/>
            <a:ext cx="24384001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727200" y="10718800"/>
            <a:ext cx="20929600" cy="202565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>
                <a:solidFill>
                  <a:srgbClr val="F0EBE0"/>
                </a:solidFill>
              </a:defRPr>
            </a:lvl1pPr>
            <a:lvl2pPr>
              <a:spcBef>
                <a:spcPts val="2000"/>
              </a:spcBef>
              <a:defRPr>
                <a:solidFill>
                  <a:srgbClr val="F0EBE0"/>
                </a:solidFill>
              </a:defRPr>
            </a:lvl2pPr>
            <a:lvl3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3pPr>
            <a:lvl4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4pPr>
            <a:lvl5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Presentation Title"/>
          <p:cNvSpPr txBox="1"/>
          <p:nvPr>
            <p:ph type="title" hasCustomPrompt="1"/>
          </p:nvPr>
        </p:nvSpPr>
        <p:spPr>
          <a:xfrm>
            <a:off x="1727200" y="7817246"/>
            <a:ext cx="20929600" cy="2799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6" name="Author and Date"/>
          <p:cNvSpPr txBox="1"/>
          <p:nvPr>
            <p:ph type="body" sz="quarter" idx="22" hasCustomPrompt="1"/>
          </p:nvPr>
        </p:nvSpPr>
        <p:spPr>
          <a:xfrm>
            <a:off x="1727200" y="1003300"/>
            <a:ext cx="20929600" cy="48006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F0EBE0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7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139465515_1890x1620.jpg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" name="Slide Title"/>
          <p:cNvSpPr txBox="1"/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38" name="Body Level One…"/>
          <p:cNvSpPr txBox="1"/>
          <p:nvPr>
            <p:ph type="body" sz="quarter" idx="1" hasCustomPrompt="1"/>
          </p:nvPr>
        </p:nvSpPr>
        <p:spPr>
          <a:xfrm>
            <a:off x="13665200" y="7010400"/>
            <a:ext cx="9271000" cy="231263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</a:lvl1pPr>
            <a:lvl2pPr algn="l">
              <a:lnSpc>
                <a:spcPct val="80000"/>
              </a:lnSpc>
            </a:lvl2pPr>
            <a:lvl3pPr algn="l">
              <a:lnSpc>
                <a:spcPct val="80000"/>
              </a:lnSpc>
            </a:lvl3pPr>
            <a:lvl4pPr algn="l">
              <a:lnSpc>
                <a:spcPct val="80000"/>
              </a:lnSpc>
            </a:lvl4pPr>
            <a:lvl5pPr algn="l">
              <a:lnSpc>
                <a:spcPct val="80000"/>
              </a:lnSpc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9" name="Author and Date"/>
          <p:cNvSpPr txBox="1"/>
          <p:nvPr>
            <p:ph type="body" sz="quarter" idx="22" hasCustomPrompt="1"/>
          </p:nvPr>
        </p:nvSpPr>
        <p:spPr>
          <a:xfrm>
            <a:off x="13665200" y="3746500"/>
            <a:ext cx="9271000" cy="482600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0" name="Lin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1" name="Line"/>
          <p:cNvSpPr/>
          <p:nvPr/>
        </p:nvSpPr>
        <p:spPr>
          <a:xfrm>
            <a:off x="13665200" y="95250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Title"/>
          <p:cNvSpPr txBox="1"/>
          <p:nvPr>
            <p:ph type="title" hasCustomPrompt="1"/>
          </p:nvPr>
        </p:nvSpPr>
        <p:spPr>
          <a:xfrm>
            <a:off x="1727200" y="1739900"/>
            <a:ext cx="20929600" cy="3225356"/>
          </a:xfrm>
          <a:prstGeom prst="rect">
            <a:avLst/>
          </a:prstGeom>
        </p:spPr>
        <p:txBody>
          <a:bodyPr anchor="t"/>
          <a:lstStyle/>
          <a:p>
            <a:pPr/>
            <a:r>
              <a:t>Slide Title</a:t>
            </a:r>
          </a:p>
        </p:txBody>
      </p:sp>
      <p:sp>
        <p:nvSpPr>
          <p:cNvPr id="50" name="Body Level One…"/>
          <p:cNvSpPr txBox="1"/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ody Level One…"/>
          <p:cNvSpPr txBox="1"/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/>
          <p:nvPr>
            <p:ph type="body" sz="quarter" idx="1" hasCustomPrompt="1"/>
          </p:nvPr>
        </p:nvSpPr>
        <p:spPr>
          <a:xfrm>
            <a:off x="13665200" y="7635875"/>
            <a:ext cx="9271000" cy="4568825"/>
          </a:xfrm>
          <a:prstGeom prst="rect">
            <a:avLst/>
          </a:prstGeom>
        </p:spPr>
        <p:txBody>
          <a:bodyPr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7" name="139465515_1890x1620.jpg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8" name="Slide Title"/>
          <p:cNvSpPr txBox="1"/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69" name="Author and Date"/>
          <p:cNvSpPr txBox="1"/>
          <p:nvPr>
            <p:ph type="body" sz="quarter" idx="22" hasCustomPrompt="1"/>
          </p:nvPr>
        </p:nvSpPr>
        <p:spPr>
          <a:xfrm>
            <a:off x="13665200" y="3740611"/>
            <a:ext cx="9271000" cy="482601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rgbClr val="227A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ction Title"/>
          <p:cNvSpPr txBox="1"/>
          <p:nvPr>
            <p:ph type="title" hasCustomPrompt="1"/>
          </p:nvPr>
        </p:nvSpPr>
        <p:spPr>
          <a:xfrm>
            <a:off x="1727200" y="5410200"/>
            <a:ext cx="20929600" cy="254000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8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79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Title"/>
          <p:cNvSpPr txBox="1"/>
          <p:nvPr>
            <p:ph type="title" hasCustomPrompt="1"/>
          </p:nvPr>
        </p:nvSpPr>
        <p:spPr>
          <a:xfrm>
            <a:off x="1727200" y="1739900"/>
            <a:ext cx="20929600" cy="3229571"/>
          </a:xfrm>
          <a:prstGeom prst="rect">
            <a:avLst/>
          </a:prstGeom>
        </p:spPr>
        <p:txBody>
          <a:bodyPr anchor="t"/>
          <a:lstStyle/>
          <a:p>
            <a:pPr/>
            <a:r>
              <a:t>Slide Title</a:t>
            </a:r>
          </a:p>
        </p:txBody>
      </p:sp>
      <p:sp>
        <p:nvSpPr>
          <p:cNvPr id="88" name="Author and Date"/>
          <p:cNvSpPr txBox="1"/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Agenda Title"/>
          <p:cNvSpPr txBox="1"/>
          <p:nvPr>
            <p:ph type="title" hasCustomPrompt="1"/>
          </p:nvPr>
        </p:nvSpPr>
        <p:spPr>
          <a:xfrm>
            <a:off x="1727200" y="1739900"/>
            <a:ext cx="20929600" cy="3300115"/>
          </a:xfrm>
          <a:prstGeom prst="rect">
            <a:avLst/>
          </a:prstGeom>
        </p:spPr>
        <p:txBody>
          <a:bodyPr anchor="t"/>
          <a:lstStyle/>
          <a:p>
            <a:pPr/>
            <a:r>
              <a:t>Agenda Title</a:t>
            </a:r>
          </a:p>
        </p:txBody>
      </p:sp>
      <p:sp>
        <p:nvSpPr>
          <p:cNvPr id="97" name="Body Level One…"/>
          <p:cNvSpPr txBox="1"/>
          <p:nvPr>
            <p:ph type="body" sz="half" idx="1" hasCustomPrompt="1"/>
          </p:nvPr>
        </p:nvSpPr>
        <p:spPr>
          <a:xfrm>
            <a:off x="1727200" y="5043258"/>
            <a:ext cx="20929600" cy="6172201"/>
          </a:xfrm>
          <a:prstGeom prst="rect">
            <a:avLst/>
          </a:prstGeom>
        </p:spPr>
        <p:txBody>
          <a:bodyPr/>
          <a:lstStyle>
            <a:lvl1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0EB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1727200" y="4428480"/>
            <a:ext cx="20929600" cy="279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5" name="Body Level One…"/>
          <p:cNvSpPr txBox="1"/>
          <p:nvPr>
            <p:ph type="body" idx="1" hasCustomPrompt="1"/>
          </p:nvPr>
        </p:nvSpPr>
        <p:spPr>
          <a:xfrm>
            <a:off x="1727200" y="7251700"/>
            <a:ext cx="20929600" cy="2038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98832" y="13030199"/>
            <a:ext cx="38633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1531">
              <a:spcBef>
                <a:spcPts val="0"/>
              </a:spcBef>
              <a:defRPr sz="1800">
                <a:solidFill>
                  <a:srgbClr val="227AA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1pPr>
      <a:lvl2pPr marL="0" marR="0" indent="457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2pPr>
      <a:lvl3pPr marL="0" marR="0" indent="914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3pPr>
      <a:lvl4pPr marL="0" marR="0" indent="1371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4pPr>
      <a:lvl5pPr marL="0" marR="0" indent="1828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5pPr>
      <a:lvl6pPr marL="0" marR="0" indent="22860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6pPr>
      <a:lvl7pPr marL="0" marR="0" indent="2743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7pPr>
      <a:lvl8pPr marL="0" marR="0" indent="3200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8pPr>
      <a:lvl9pPr marL="0" marR="0" indent="3657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9pPr>
    </p:titleStyle>
    <p:body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1pPr>
      <a:lvl2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2pPr>
      <a:lvl3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3pPr>
      <a:lvl4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4pPr>
      <a:lvl5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5pPr>
      <a:lvl6pPr marL="0" marR="0" indent="2286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6pPr>
      <a:lvl7pPr marL="0" marR="0" indent="2743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7pPr>
      <a:lvl8pPr marL="0" marR="0" indent="3200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8pPr>
      <a:lvl9pPr marL="0" marR="0" indent="3657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2.jpeg"/><Relationship Id="rId4" Type="http://schemas.openxmlformats.org/officeDocument/2006/relationships/image" Target="../media/image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083" y="-1"/>
            <a:ext cx="1076468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Rectangle"/>
          <p:cNvSpPr/>
          <p:nvPr/>
        </p:nvSpPr>
        <p:spPr>
          <a:xfrm>
            <a:off x="7943259" y="-135624"/>
            <a:ext cx="2927643" cy="13987248"/>
          </a:xfrm>
          <a:prstGeom prst="rect">
            <a:avLst/>
          </a:prstGeom>
          <a:gradFill>
            <a:gsLst>
              <a:gs pos="0">
                <a:srgbClr val="272820">
                  <a:alpha val="0"/>
                </a:srgbClr>
              </a:gs>
              <a:gs pos="100000">
                <a:srgbClr val="000000"/>
              </a:gs>
            </a:gsLst>
            <a:lin ang="610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A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63" name="GAUSSIAN…"/>
          <p:cNvSpPr txBox="1"/>
          <p:nvPr>
            <p:ph type="title"/>
          </p:nvPr>
        </p:nvSpPr>
        <p:spPr>
          <a:xfrm>
            <a:off x="5658593" y="1849953"/>
            <a:ext cx="21765551" cy="7597190"/>
          </a:xfrm>
          <a:prstGeom prst="rect">
            <a:avLst/>
          </a:prstGeom>
        </p:spPr>
        <p:txBody>
          <a:bodyPr/>
          <a:lstStyle/>
          <a:p>
            <a:pPr>
              <a:defRPr spc="-163" sz="16300"/>
            </a:pPr>
            <a:r>
              <a:t>GAUSSIAN </a:t>
            </a:r>
          </a:p>
          <a:p>
            <a:pPr>
              <a:defRPr spc="-163" sz="16300"/>
            </a:pPr>
            <a:r>
              <a:t>ELIMINATION</a:t>
            </a:r>
          </a:p>
        </p:txBody>
      </p:sp>
      <p:sp>
        <p:nvSpPr>
          <p:cNvPr id="164" name="Stability &amp; Round-Off Errors of"/>
          <p:cNvSpPr txBox="1"/>
          <p:nvPr/>
        </p:nvSpPr>
        <p:spPr>
          <a:xfrm>
            <a:off x="13339203" y="4111827"/>
            <a:ext cx="6404331" cy="668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defRPr spc="-34" sz="340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pPr/>
            <a:r>
              <a:t>Stability &amp; Round-Off Errors of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4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Class="exit" nodeType="afterEffect" presetSubtype="1" presetID="2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  <p:bldP build="whole" bldLvl="1" animBg="1" rev="0" advAuto="0" spid="16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615" t="23980" r="8615" b="43852"/>
          <a:stretch>
            <a:fillRect/>
          </a:stretch>
        </p:blipFill>
        <p:spPr>
          <a:xfrm>
            <a:off x="2854523" y="4737391"/>
            <a:ext cx="18674914" cy="522401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Ly = b"/>
          <p:cNvSpPr txBox="1"/>
          <p:nvPr/>
        </p:nvSpPr>
        <p:spPr>
          <a:xfrm>
            <a:off x="5050520" y="10483205"/>
            <a:ext cx="4341584" cy="204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80000"/>
              </a:lnSpc>
              <a:spcBef>
                <a:spcPts val="0"/>
              </a:spcBef>
              <a:defRPr spc="-85" sz="850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pPr>
            <a:r>
              <a:rPr>
                <a:solidFill>
                  <a:srgbClr val="F0C700"/>
                </a:solidFill>
              </a:rPr>
              <a:t>L</a:t>
            </a:r>
            <a:r>
              <a:t>y = b</a:t>
            </a:r>
          </a:p>
        </p:txBody>
      </p:sp>
      <p:sp>
        <p:nvSpPr>
          <p:cNvPr id="231" name="Ux = y"/>
          <p:cNvSpPr txBox="1"/>
          <p:nvPr/>
        </p:nvSpPr>
        <p:spPr>
          <a:xfrm>
            <a:off x="14771992" y="10483205"/>
            <a:ext cx="4341585" cy="2047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80000"/>
              </a:lnSpc>
              <a:spcBef>
                <a:spcPts val="0"/>
              </a:spcBef>
              <a:defRPr spc="-85" sz="850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pPr>
            <a:r>
              <a:rPr>
                <a:solidFill>
                  <a:srgbClr val="3A84C5"/>
                </a:solidFill>
              </a:rPr>
              <a:t>U</a:t>
            </a:r>
            <a:r>
              <a:t>x = y</a:t>
            </a:r>
          </a:p>
        </p:txBody>
      </p:sp>
      <p:sp>
        <p:nvSpPr>
          <p:cNvPr id="232" name="LU-Decomposition"/>
          <p:cNvSpPr txBox="1"/>
          <p:nvPr>
            <p:ph type="title"/>
          </p:nvPr>
        </p:nvSpPr>
        <p:spPr>
          <a:xfrm>
            <a:off x="5822758" y="948942"/>
            <a:ext cx="12738484" cy="2047466"/>
          </a:xfrm>
          <a:prstGeom prst="rect">
            <a:avLst/>
          </a:prstGeom>
        </p:spPr>
        <p:txBody>
          <a:bodyPr/>
          <a:lstStyle/>
          <a:p>
            <a:pPr algn="ctr">
              <a:defRPr spc="-108" sz="10800">
                <a:solidFill>
                  <a:srgbClr val="FFFFFF"/>
                </a:solidFill>
              </a:defRPr>
            </a:pPr>
            <a:r>
              <a:rPr>
                <a:solidFill>
                  <a:srgbClr val="F0C700"/>
                </a:solidFill>
              </a:rPr>
              <a:t>L</a:t>
            </a:r>
            <a:r>
              <a:rPr>
                <a:solidFill>
                  <a:srgbClr val="3A84C5"/>
                </a:solidFill>
              </a:rPr>
              <a:t>U</a:t>
            </a:r>
            <a:r>
              <a:t>-Decomposition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00">
        <p:wipe dir="u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4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whole" bldLvl="1" animBg="1" rev="0" advAuto="0" spid="2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U-Decomposition"/>
          <p:cNvSpPr txBox="1"/>
          <p:nvPr>
            <p:ph type="title"/>
          </p:nvPr>
        </p:nvSpPr>
        <p:spPr>
          <a:xfrm>
            <a:off x="5822758" y="948942"/>
            <a:ext cx="12738484" cy="2047466"/>
          </a:xfrm>
          <a:prstGeom prst="rect">
            <a:avLst/>
          </a:prstGeom>
        </p:spPr>
        <p:txBody>
          <a:bodyPr/>
          <a:lstStyle/>
          <a:p>
            <a:pPr algn="ctr">
              <a:defRPr spc="-108" sz="10800">
                <a:solidFill>
                  <a:srgbClr val="FFFFFF"/>
                </a:solidFill>
              </a:defRPr>
            </a:pPr>
            <a:r>
              <a:rPr>
                <a:solidFill>
                  <a:srgbClr val="F0C700"/>
                </a:solidFill>
              </a:rPr>
              <a:t>L</a:t>
            </a:r>
            <a:r>
              <a:rPr>
                <a:solidFill>
                  <a:srgbClr val="3A84C5"/>
                </a:solidFill>
              </a:rPr>
              <a:t>U</a:t>
            </a:r>
            <a:r>
              <a:t>-Decomposition</a:t>
            </a:r>
          </a:p>
        </p:txBody>
      </p:sp>
      <p:sp>
        <p:nvSpPr>
          <p:cNvPr id="235" name="Ly = b, Ux = y, A = LU"/>
          <p:cNvSpPr txBox="1"/>
          <p:nvPr/>
        </p:nvSpPr>
        <p:spPr>
          <a:xfrm>
            <a:off x="2802456" y="4135200"/>
            <a:ext cx="18779088" cy="3020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80000"/>
              </a:lnSpc>
              <a:spcBef>
                <a:spcPts val="0"/>
              </a:spcBef>
              <a:defRPr spc="-154" sz="1540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pPr>
            <a:r>
              <a:rPr>
                <a:solidFill>
                  <a:srgbClr val="F0C700"/>
                </a:solidFill>
              </a:rPr>
              <a:t>L</a:t>
            </a:r>
            <a:r>
              <a:t>y = b, </a:t>
            </a:r>
            <a:r>
              <a:rPr>
                <a:solidFill>
                  <a:srgbClr val="3A84C5"/>
                </a:solidFill>
              </a:rPr>
              <a:t>U</a:t>
            </a:r>
            <a:r>
              <a:t>x = y, A = LU</a:t>
            </a:r>
          </a:p>
        </p:txBody>
      </p:sp>
      <p:sp>
        <p:nvSpPr>
          <p:cNvPr id="236" name="=&gt; Ax = LUx = Ly = B"/>
          <p:cNvSpPr txBox="1"/>
          <p:nvPr/>
        </p:nvSpPr>
        <p:spPr>
          <a:xfrm>
            <a:off x="1752603" y="7283749"/>
            <a:ext cx="20878794" cy="3020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84200">
              <a:lnSpc>
                <a:spcPct val="80000"/>
              </a:lnSpc>
              <a:spcBef>
                <a:spcPts val="0"/>
              </a:spcBef>
              <a:defRPr spc="-154" sz="1540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pPr>
            <a:r>
              <a:t>=&gt; Ax = </a:t>
            </a:r>
            <a:r>
              <a:rPr>
                <a:solidFill>
                  <a:srgbClr val="EAC200"/>
                </a:solidFill>
              </a:rPr>
              <a:t>L</a:t>
            </a:r>
            <a:r>
              <a:rPr>
                <a:solidFill>
                  <a:srgbClr val="3A84C5"/>
                </a:solidFill>
              </a:rPr>
              <a:t>U</a:t>
            </a:r>
            <a:r>
              <a:t>x = </a:t>
            </a:r>
            <a:r>
              <a:rPr>
                <a:solidFill>
                  <a:srgbClr val="F0C700"/>
                </a:solidFill>
              </a:rPr>
              <a:t>L</a:t>
            </a:r>
            <a:r>
              <a:t>y = 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4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  <p:bldP build="whole" bldLvl="1" animBg="1" rev="0" advAuto="0" spid="23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Outer Product Algorithm"/>
          <p:cNvSpPr txBox="1"/>
          <p:nvPr>
            <p:ph type="title"/>
          </p:nvPr>
        </p:nvSpPr>
        <p:spPr>
          <a:xfrm>
            <a:off x="1750913" y="8574021"/>
            <a:ext cx="20882174" cy="2686500"/>
          </a:xfrm>
          <a:prstGeom prst="rect">
            <a:avLst/>
          </a:prstGeom>
        </p:spPr>
        <p:txBody>
          <a:bodyPr/>
          <a:lstStyle>
            <a:lvl1pPr algn="ctr">
              <a:defRPr spc="-130" sz="13000">
                <a:solidFill>
                  <a:srgbClr val="FFFFFF"/>
                </a:solidFill>
              </a:defRPr>
            </a:lvl1pPr>
          </a:lstStyle>
          <a:p>
            <a:pPr/>
            <a:r>
              <a:t>Outer Product Algorithm</a:t>
            </a:r>
          </a:p>
        </p:txBody>
      </p:sp>
      <p:sp>
        <p:nvSpPr>
          <p:cNvPr id="239" name="Gauss Transformation"/>
          <p:cNvSpPr txBox="1"/>
          <p:nvPr/>
        </p:nvSpPr>
        <p:spPr>
          <a:xfrm>
            <a:off x="2772767" y="2750530"/>
            <a:ext cx="18838466" cy="245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defRPr spc="-130" sz="1300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pPr/>
            <a:r>
              <a:t>Gauss Transformation</a:t>
            </a:r>
          </a:p>
        </p:txBody>
      </p:sp>
      <p:sp>
        <p:nvSpPr>
          <p:cNvPr id="240" name="vs."/>
          <p:cNvSpPr txBox="1"/>
          <p:nvPr/>
        </p:nvSpPr>
        <p:spPr>
          <a:xfrm>
            <a:off x="3079055" y="5828975"/>
            <a:ext cx="18225890" cy="205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350520">
              <a:lnSpc>
                <a:spcPct val="80000"/>
              </a:lnSpc>
              <a:spcBef>
                <a:spcPts val="0"/>
              </a:spcBef>
              <a:defRPr spc="-117" sz="1176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pPr/>
            <a:r>
              <a:t>vs.</a:t>
            </a:r>
          </a:p>
        </p:txBody>
      </p:sp>
      <p:sp>
        <p:nvSpPr>
          <p:cNvPr id="241" name="o"/>
          <p:cNvSpPr txBox="1"/>
          <p:nvPr/>
        </p:nvSpPr>
        <p:spPr>
          <a:xfrm>
            <a:off x="4562514" y="2750530"/>
            <a:ext cx="18838467" cy="245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defRPr spc="-130" sz="13000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pPr/>
            <a: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40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6240.jpg" descr="IMG_6240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81" y="-87608"/>
            <a:ext cx="24384001" cy="13949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Screen Shot 2024-03-13 at 4.50.20 PM.png" descr="Screen Shot 2024-03-13 at 4.50.2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797" y="-128288"/>
            <a:ext cx="24618086" cy="13847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575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5250" fill="hold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"/>
          <p:cNvSpPr/>
          <p:nvPr/>
        </p:nvSpPr>
        <p:spPr>
          <a:xfrm>
            <a:off x="-39459" y="-22040"/>
            <a:ext cx="24462918" cy="13760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pic>
        <p:nvPicPr>
          <p:cNvPr id="247" name="Screen Shot 2024-03-12 at 4.45.21 PM.png" descr="Screen Shot 2024-03-12 at 4.45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7711" y="489679"/>
            <a:ext cx="13968578" cy="1273664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ctangle"/>
          <p:cNvSpPr/>
          <p:nvPr/>
        </p:nvSpPr>
        <p:spPr>
          <a:xfrm>
            <a:off x="8532520" y="7910763"/>
            <a:ext cx="8553734" cy="3374816"/>
          </a:xfrm>
          <a:prstGeom prst="rect">
            <a:avLst/>
          </a:prstGeom>
          <a:ln w="152400">
            <a:solidFill>
              <a:srgbClr val="FE02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49" name="Too many computations"/>
          <p:cNvSpPr txBox="1"/>
          <p:nvPr/>
        </p:nvSpPr>
        <p:spPr>
          <a:xfrm>
            <a:off x="16942254" y="8273132"/>
            <a:ext cx="7171800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b="1" sz="69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Too many computations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8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1"/>
      <p:bldP build="whole" bldLvl="1" animBg="1" rev="0" advAuto="0" spid="24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41" y="-6604"/>
            <a:ext cx="24407480" cy="13729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03698" y="-138287"/>
            <a:ext cx="3217183" cy="3234213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Better"/>
          <p:cNvSpPr txBox="1"/>
          <p:nvPr/>
        </p:nvSpPr>
        <p:spPr>
          <a:xfrm rot="253661">
            <a:off x="15371497" y="83189"/>
            <a:ext cx="7632933" cy="27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9000">
                <a:solidFill>
                  <a:schemeClr val="accent5">
                    <a:satOff val="-9568"/>
                    <a:lumOff val="-531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Better</a:t>
            </a:r>
          </a:p>
        </p:txBody>
      </p:sp>
      <p:sp>
        <p:nvSpPr>
          <p:cNvPr id="254" name="Rectangle"/>
          <p:cNvSpPr/>
          <p:nvPr/>
        </p:nvSpPr>
        <p:spPr>
          <a:xfrm>
            <a:off x="24399478" y="0"/>
            <a:ext cx="24384001" cy="4577259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55" name="Rectangle"/>
          <p:cNvSpPr/>
          <p:nvPr/>
        </p:nvSpPr>
        <p:spPr>
          <a:xfrm>
            <a:off x="24399478" y="4569370"/>
            <a:ext cx="24384001" cy="4577260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56" name="Rectangle"/>
          <p:cNvSpPr/>
          <p:nvPr/>
        </p:nvSpPr>
        <p:spPr>
          <a:xfrm>
            <a:off x="24399478" y="9127993"/>
            <a:ext cx="24384001" cy="4577259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1"/>
      <p:bldP build="whole" bldLvl="1" animBg="1" rev="0" advAuto="0" spid="25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514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Outer Product…"/>
          <p:cNvSpPr txBox="1"/>
          <p:nvPr>
            <p:ph type="title"/>
          </p:nvPr>
        </p:nvSpPr>
        <p:spPr>
          <a:xfrm>
            <a:off x="3956645" y="3865734"/>
            <a:ext cx="16470710" cy="5984532"/>
          </a:xfrm>
          <a:prstGeom prst="rect">
            <a:avLst/>
          </a:prstGeom>
        </p:spPr>
        <p:txBody>
          <a:bodyPr/>
          <a:lstStyle/>
          <a:p>
            <a:pPr algn="ctr">
              <a:defRPr spc="-186" sz="18600">
                <a:solidFill>
                  <a:srgbClr val="FFFFFF"/>
                </a:solidFill>
              </a:defRPr>
            </a:pPr>
            <a:r>
              <a:t>Outer Product</a:t>
            </a:r>
          </a:p>
          <a:p>
            <a:pPr algn="ctr">
              <a:defRPr spc="-186" sz="1860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Line"/>
          <p:cNvSpPr/>
          <p:nvPr/>
        </p:nvSpPr>
        <p:spPr>
          <a:xfrm flipV="1">
            <a:off x="7909090" y="2623071"/>
            <a:ext cx="1" cy="8139659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3" name="Line"/>
          <p:cNvSpPr/>
          <p:nvPr/>
        </p:nvSpPr>
        <p:spPr>
          <a:xfrm flipV="1">
            <a:off x="20271409" y="2623070"/>
            <a:ext cx="1" cy="8139660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Line"/>
          <p:cNvSpPr/>
          <p:nvPr/>
        </p:nvSpPr>
        <p:spPr>
          <a:xfrm>
            <a:off x="7895684" y="2638246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5" name="Line"/>
          <p:cNvSpPr/>
          <p:nvPr/>
        </p:nvSpPr>
        <p:spPr>
          <a:xfrm>
            <a:off x="7895684" y="10760253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Line"/>
          <p:cNvSpPr/>
          <p:nvPr/>
        </p:nvSpPr>
        <p:spPr>
          <a:xfrm>
            <a:off x="19920391" y="2638246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7" name="Line"/>
          <p:cNvSpPr/>
          <p:nvPr/>
        </p:nvSpPr>
        <p:spPr>
          <a:xfrm>
            <a:off x="19920391" y="10753373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8" name="Rectangle"/>
          <p:cNvSpPr/>
          <p:nvPr/>
        </p:nvSpPr>
        <p:spPr>
          <a:xfrm>
            <a:off x="11690763" y="5195971"/>
            <a:ext cx="7931589" cy="5384419"/>
          </a:xfrm>
          <a:prstGeom prst="rect">
            <a:avLst/>
          </a:prstGeom>
          <a:ln w="1524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69" name="A ="/>
          <p:cNvSpPr txBox="1"/>
          <p:nvPr/>
        </p:nvSpPr>
        <p:spPr>
          <a:xfrm>
            <a:off x="1204311" y="5297270"/>
            <a:ext cx="7588435" cy="27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A =</a:t>
            </a:r>
          </a:p>
        </p:txBody>
      </p:sp>
      <p:sp>
        <p:nvSpPr>
          <p:cNvPr id="270" name="Line"/>
          <p:cNvSpPr/>
          <p:nvPr/>
        </p:nvSpPr>
        <p:spPr>
          <a:xfrm flipV="1">
            <a:off x="11667529" y="5268633"/>
            <a:ext cx="7978058" cy="5239095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1" name="Line"/>
          <p:cNvSpPr/>
          <p:nvPr/>
        </p:nvSpPr>
        <p:spPr>
          <a:xfrm flipV="1">
            <a:off x="11667529" y="5206406"/>
            <a:ext cx="6243809" cy="4234522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Line"/>
          <p:cNvSpPr/>
          <p:nvPr/>
        </p:nvSpPr>
        <p:spPr>
          <a:xfrm flipV="1">
            <a:off x="11667529" y="5205248"/>
            <a:ext cx="4522028" cy="3143480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3" name="Line"/>
          <p:cNvSpPr/>
          <p:nvPr/>
        </p:nvSpPr>
        <p:spPr>
          <a:xfrm flipV="1">
            <a:off x="11667529" y="5213803"/>
            <a:ext cx="3105194" cy="2118925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4" name="Line"/>
          <p:cNvSpPr/>
          <p:nvPr/>
        </p:nvSpPr>
        <p:spPr>
          <a:xfrm flipV="1">
            <a:off x="11667529" y="5172903"/>
            <a:ext cx="1713046" cy="1194625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5" name="Line"/>
          <p:cNvSpPr/>
          <p:nvPr/>
        </p:nvSpPr>
        <p:spPr>
          <a:xfrm flipV="1">
            <a:off x="13318529" y="6349406"/>
            <a:ext cx="6299371" cy="4234522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6" name="Line"/>
          <p:cNvSpPr/>
          <p:nvPr/>
        </p:nvSpPr>
        <p:spPr>
          <a:xfrm flipV="1">
            <a:off x="15151298" y="7491248"/>
            <a:ext cx="4467259" cy="3087917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7" name="Line"/>
          <p:cNvSpPr/>
          <p:nvPr/>
        </p:nvSpPr>
        <p:spPr>
          <a:xfrm flipV="1">
            <a:off x="16836132" y="8636332"/>
            <a:ext cx="2837690" cy="1930034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8" name="Line"/>
          <p:cNvSpPr/>
          <p:nvPr/>
        </p:nvSpPr>
        <p:spPr>
          <a:xfrm flipV="1">
            <a:off x="18181422" y="9612247"/>
            <a:ext cx="1442178" cy="956897"/>
          </a:xfrm>
          <a:prstGeom prst="line">
            <a:avLst/>
          </a:prstGeom>
          <a:ln w="165100">
            <a:solidFill>
              <a:schemeClr val="accent5">
                <a:satOff val="-9568"/>
                <a:lumOff val="-531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3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3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3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3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3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Class="entr" nodeType="afterEffect" presetID="9" grpId="10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3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"/>
                            </p:stCondLst>
                            <p:childTnLst>
                              <p:par>
                                <p:cTn id="46" presetClass="entr" nodeType="afterEffect" presetID="9" grpId="11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3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Class="entr" nodeType="afterEffect" presetID="9" grpId="12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3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Class="entr" nodeType="afterEffect" presetID="9" grpId="13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3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Class="entr" nodeType="afterEffect" presetID="9" grpId="14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0" dur="3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50"/>
                            </p:stCondLst>
                            <p:childTnLst>
                              <p:par>
                                <p:cTn id="62" presetClass="entr" nodeType="afterEffect" presetID="9" grpId="15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3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00"/>
                            </p:stCondLst>
                            <p:childTnLst>
                              <p:par>
                                <p:cTn id="66" presetClass="entr" nodeType="afterEffect" presetID="9" grpId="16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3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Class="entr" nodeType="afterEffect" presetID="9" grpId="17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3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8"/>
      <p:bldP build="whole" bldLvl="1" animBg="1" rev="0" advAuto="0" spid="278" grpId="17"/>
      <p:bldP build="whole" bldLvl="1" animBg="1" rev="0" advAuto="0" spid="271" grpId="12"/>
      <p:bldP build="whole" bldLvl="1" animBg="1" rev="0" advAuto="0" spid="275" grpId="14"/>
      <p:bldP build="whole" bldLvl="1" animBg="1" rev="0" advAuto="0" spid="272" grpId="11"/>
      <p:bldP build="whole" bldLvl="1" animBg="1" rev="0" advAuto="0" spid="270" grpId="13"/>
      <p:bldP build="whole" bldLvl="1" animBg="1" rev="0" advAuto="0" spid="262" grpId="1"/>
      <p:bldP build="whole" bldLvl="1" animBg="1" rev="0" advAuto="0" spid="264" grpId="3"/>
      <p:bldP build="whole" bldLvl="1" animBg="1" rev="0" advAuto="0" spid="274" grpId="9"/>
      <p:bldP build="whole" bldLvl="1" animBg="1" rev="0" advAuto="0" spid="269" grpId="7"/>
      <p:bldP build="whole" bldLvl="1" animBg="1" rev="0" advAuto="0" spid="263" grpId="2"/>
      <p:bldP build="whole" bldLvl="1" animBg="1" rev="0" advAuto="0" spid="266" grpId="5"/>
      <p:bldP build="whole" bldLvl="1" animBg="1" rev="0" advAuto="0" spid="273" grpId="10"/>
      <p:bldP build="whole" bldLvl="1" animBg="1" rev="0" advAuto="0" spid="267" grpId="6"/>
      <p:bldP build="whole" bldLvl="1" animBg="1" rev="0" advAuto="0" spid="276" grpId="15"/>
      <p:bldP build="whole" bldLvl="1" animBg="1" rev="0" advAuto="0" spid="277" grpId="16"/>
      <p:bldP build="whole" bldLvl="1" animBg="1" rev="0" advAuto="0" spid="265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A ∈ ℝn×n, A(1:k, 1:k) is nonsingular (invertible) for k = 1: n−1.…"/>
          <p:cNvSpPr txBox="1"/>
          <p:nvPr/>
        </p:nvSpPr>
        <p:spPr>
          <a:xfrm>
            <a:off x="2967831" y="4656695"/>
            <a:ext cx="18448338" cy="607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05416" indent="-1005416" algn="l" defTabSz="457200">
              <a:spcBef>
                <a:spcPts val="1200"/>
              </a:spcBef>
              <a:buSzPct val="100000"/>
              <a:buChar char="•"/>
              <a:defRPr sz="7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 i="1"/>
              <a:t>A ∈ ℝ</a:t>
            </a:r>
            <a:r>
              <a:rPr b="1" baseline="38666" i="1"/>
              <a:t>n×n</a:t>
            </a:r>
            <a:r>
              <a:rPr b="1"/>
              <a:t>, </a:t>
            </a:r>
            <a:r>
              <a:rPr b="1" i="1"/>
              <a:t>A(1:k, 1:k)</a:t>
            </a:r>
            <a:r>
              <a:t> is nonsingular (invertible) for </a:t>
            </a:r>
            <a:r>
              <a:rPr b="1" i="1"/>
              <a:t>k = 1: n−1</a:t>
            </a:r>
            <a:r>
              <a:t>. </a:t>
            </a:r>
          </a:p>
          <a:p>
            <a:pPr marL="1005416" indent="-1005416" algn="l" defTabSz="457200">
              <a:spcBef>
                <a:spcPts val="1200"/>
              </a:spcBef>
              <a:buSzPct val="100000"/>
              <a:buChar char="•"/>
              <a:defRPr sz="7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For </a:t>
            </a:r>
            <a:r>
              <a:rPr i="1"/>
              <a:t>i</a:t>
            </a:r>
            <a:r>
              <a:rPr b="1" i="1"/>
              <a:t> = 1:n−1,  A(i, i:n)</a:t>
            </a:r>
            <a:r>
              <a:t> is overwritten (row operations) by </a:t>
            </a:r>
            <a:r>
              <a:rPr b="1" i="1"/>
              <a:t>U(i, i:n)</a:t>
            </a:r>
            <a:r>
              <a:t> while </a:t>
            </a:r>
            <a:r>
              <a:rPr b="1" i="1"/>
              <a:t>A(i+1:n, i)</a:t>
            </a:r>
            <a:r>
              <a:t> is overwritten by </a:t>
            </a:r>
            <a:r>
              <a:rPr b="1" i="1"/>
              <a:t>L(i+1:n, i)</a:t>
            </a:r>
          </a:p>
        </p:txBody>
      </p:sp>
      <p:sp>
        <p:nvSpPr>
          <p:cNvPr id="282" name="Outer Product…"/>
          <p:cNvSpPr txBox="1"/>
          <p:nvPr>
            <p:ph type="title"/>
          </p:nvPr>
        </p:nvSpPr>
        <p:spPr>
          <a:xfrm>
            <a:off x="7695158" y="908867"/>
            <a:ext cx="8993685" cy="2849020"/>
          </a:xfrm>
          <a:prstGeom prst="rect">
            <a:avLst/>
          </a:prstGeom>
        </p:spPr>
        <p:txBody>
          <a:bodyPr/>
          <a:lstStyle/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Outer Product</a:t>
            </a:r>
          </a:p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  <p:sp>
        <p:nvSpPr>
          <p:cNvPr id="283" name="Text"/>
          <p:cNvSpPr txBox="1"/>
          <p:nvPr/>
        </p:nvSpPr>
        <p:spPr>
          <a:xfrm>
            <a:off x="5673868" y="7124001"/>
            <a:ext cx="1769619" cy="1144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2"/>
      <p:bldP build="whole" bldLvl="1" animBg="1" rev="0" advAuto="0" spid="28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For the n x n matrix A of floating point numbers, if no zero pivots are encountered, then computed triangular matrices L, U satisfy:…"/>
          <p:cNvSpPr txBox="1"/>
          <p:nvPr/>
        </p:nvSpPr>
        <p:spPr>
          <a:xfrm>
            <a:off x="2678162" y="4249687"/>
            <a:ext cx="19027676" cy="612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7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For the </a:t>
            </a:r>
            <a:r>
              <a:rPr i="1"/>
              <a:t>n x n</a:t>
            </a:r>
            <a:r>
              <a:t> matrix A of floating point numbers, if no zero pivots are encountered, then computed triangular matrices L, U satisfy:</a:t>
            </a:r>
          </a:p>
          <a:p>
            <a:pPr defTabSz="457200">
              <a:spcBef>
                <a:spcPts val="1200"/>
              </a:spcBef>
              <a:defRPr sz="7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algn="l" defTabSz="457200">
              <a:spcBef>
                <a:spcPts val="1200"/>
              </a:spcBef>
              <a:defRPr sz="75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􏰉􏰊 </a:t>
            </a:r>
          </a:p>
        </p:txBody>
      </p:sp>
      <p:sp>
        <p:nvSpPr>
          <p:cNvPr id="287" name="Outer Product…"/>
          <p:cNvSpPr txBox="1"/>
          <p:nvPr>
            <p:ph type="title"/>
          </p:nvPr>
        </p:nvSpPr>
        <p:spPr>
          <a:xfrm>
            <a:off x="7695158" y="908867"/>
            <a:ext cx="8993685" cy="2849020"/>
          </a:xfrm>
          <a:prstGeom prst="rect">
            <a:avLst/>
          </a:prstGeom>
        </p:spPr>
        <p:txBody>
          <a:bodyPr/>
          <a:lstStyle/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Outer Product</a:t>
            </a:r>
          </a:p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  <p:sp>
        <p:nvSpPr>
          <p:cNvPr id="288" name="LˆUˆ = A+H,…"/>
          <p:cNvSpPr txBox="1"/>
          <p:nvPr/>
        </p:nvSpPr>
        <p:spPr>
          <a:xfrm>
            <a:off x="4861954" y="8699499"/>
            <a:ext cx="14660092" cy="271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b="1" sz="81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i="1"/>
              <a:t>L</a:t>
            </a:r>
            <a:r>
              <a:rPr baseline="31999" i="1"/>
              <a:t>ˆ</a:t>
            </a:r>
            <a:r>
              <a:rPr i="1"/>
              <a:t>U</a:t>
            </a:r>
            <a:r>
              <a:rPr baseline="31999" i="1"/>
              <a:t>ˆ</a:t>
            </a:r>
            <a:r>
              <a:rPr i="1"/>
              <a:t> = A+H, </a:t>
            </a:r>
            <a:endParaRPr i="1"/>
          </a:p>
          <a:p>
            <a:pPr defTabSz="457200">
              <a:spcBef>
                <a:spcPts val="1200"/>
              </a:spcBef>
              <a:defRPr sz="81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|</a:t>
            </a:r>
            <a:r>
              <a:rPr b="1" i="1"/>
              <a:t>H</a:t>
            </a:r>
            <a:r>
              <a:rPr b="1"/>
              <a:t>|</a:t>
            </a:r>
            <a:r>
              <a:rPr b="1" i="1"/>
              <a:t> </a:t>
            </a:r>
            <a:r>
              <a:rPr b="1"/>
              <a:t>≤ </a:t>
            </a:r>
            <a:r>
              <a:rPr b="1" i="1"/>
              <a:t>2(n − 1)u </a:t>
            </a:r>
            <a:r>
              <a:rPr b="1"/>
              <a:t>|</a:t>
            </a:r>
            <a:r>
              <a:rPr b="1" i="1"/>
              <a:t>A</a:t>
            </a:r>
            <a:r>
              <a:rPr b="1"/>
              <a:t>|</a:t>
            </a:r>
            <a:r>
              <a:rPr b="1" i="1"/>
              <a:t> + </a:t>
            </a:r>
            <a:r>
              <a:rPr b="1"/>
              <a:t>|</a:t>
            </a:r>
            <a:r>
              <a:rPr b="1" i="1"/>
              <a:t>L</a:t>
            </a:r>
            <a:r>
              <a:rPr b="1"/>
              <a:t>||</a:t>
            </a:r>
            <a:r>
              <a:rPr b="1" i="1"/>
              <a:t>U</a:t>
            </a:r>
            <a:r>
              <a:rPr b="1"/>
              <a:t>| + </a:t>
            </a:r>
            <a:r>
              <a:rPr b="1" i="1"/>
              <a:t>O(u</a:t>
            </a:r>
            <a:r>
              <a:rPr b="1" baseline="31999" i="1"/>
              <a:t>2</a:t>
            </a:r>
            <a:r>
              <a:rPr b="1" i="1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4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/>
          <p:cNvSpPr/>
          <p:nvPr/>
        </p:nvSpPr>
        <p:spPr>
          <a:xfrm>
            <a:off x="17869921" y="-42020"/>
            <a:ext cx="6342127" cy="1398724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610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A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67" name="Rectangle"/>
          <p:cNvSpPr/>
          <p:nvPr/>
        </p:nvSpPr>
        <p:spPr>
          <a:xfrm>
            <a:off x="10722471" y="-135624"/>
            <a:ext cx="7244427" cy="1398724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/>
              </a:gs>
            </a:gsLst>
            <a:lin ang="610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A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68" name="Method to solve systems of linear equations…"/>
          <p:cNvSpPr txBox="1"/>
          <p:nvPr>
            <p:ph type="body" sz="quarter" idx="1"/>
          </p:nvPr>
        </p:nvSpPr>
        <p:spPr>
          <a:xfrm>
            <a:off x="13657341" y="5529771"/>
            <a:ext cx="9271001" cy="5798118"/>
          </a:xfrm>
          <a:prstGeom prst="rect">
            <a:avLst/>
          </a:prstGeom>
        </p:spPr>
        <p:txBody>
          <a:bodyPr/>
          <a:lstStyle/>
          <a:p>
            <a:pPr marL="854075" indent="-714375">
              <a:buClr>
                <a:srgbClr val="E0DDD9"/>
              </a:buClr>
              <a:buFont typeface="Times-Roman"/>
              <a:defRPr sz="4100">
                <a:solidFill>
                  <a:srgbClr val="FFFFFF"/>
                </a:solidFill>
              </a:defRPr>
            </a:pPr>
            <a:r>
              <a:t>Method to solve systems of linear equations</a:t>
            </a:r>
          </a:p>
          <a:p>
            <a:pPr marL="854075" indent="-714375">
              <a:buClr>
                <a:srgbClr val="E0DDD9"/>
              </a:buClr>
              <a:buFont typeface="Times-Roman"/>
              <a:defRPr sz="4100">
                <a:solidFill>
                  <a:srgbClr val="FFFFFF"/>
                </a:solidFill>
              </a:defRPr>
            </a:pPr>
            <a:r>
              <a:t>Transforms the system into simpler forms until the solution becomes clear</a:t>
            </a:r>
          </a:p>
          <a:p>
            <a:pPr marL="854075" indent="-714375">
              <a:buClr>
                <a:srgbClr val="E0DDD9"/>
              </a:buClr>
              <a:buFont typeface="Times-Roman"/>
              <a:defRPr sz="4100">
                <a:solidFill>
                  <a:srgbClr val="FFFFFF"/>
                </a:solidFill>
              </a:defRPr>
            </a:pPr>
            <a:r>
              <a:t>Process involves initial setup, elimination, and back substitution</a:t>
            </a:r>
          </a:p>
        </p:txBody>
      </p:sp>
      <p:sp>
        <p:nvSpPr>
          <p:cNvPr id="169" name="What is Gaussian Elimination?"/>
          <p:cNvSpPr txBox="1"/>
          <p:nvPr>
            <p:ph type="title"/>
          </p:nvPr>
        </p:nvSpPr>
        <p:spPr>
          <a:xfrm>
            <a:off x="13298188" y="2470017"/>
            <a:ext cx="9989307" cy="3855754"/>
          </a:xfrm>
          <a:prstGeom prst="rect">
            <a:avLst/>
          </a:prstGeom>
        </p:spPr>
        <p:txBody>
          <a:bodyPr/>
          <a:lstStyle>
            <a:lvl1pPr defTabSz="578358">
              <a:defRPr spc="-96" sz="9603">
                <a:solidFill>
                  <a:srgbClr val="FFFFFF"/>
                </a:solidFill>
              </a:defRPr>
            </a:lvl1pPr>
          </a:lstStyle>
          <a:p>
            <a:pPr/>
            <a:r>
              <a:t>What is Gaussian Elimination?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083" y="-1"/>
            <a:ext cx="1076468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ctangle"/>
          <p:cNvSpPr/>
          <p:nvPr/>
        </p:nvSpPr>
        <p:spPr>
          <a:xfrm>
            <a:off x="7943259" y="-135624"/>
            <a:ext cx="2927643" cy="13987248"/>
          </a:xfrm>
          <a:prstGeom prst="rect">
            <a:avLst/>
          </a:prstGeom>
          <a:gradFill>
            <a:gsLst>
              <a:gs pos="0">
                <a:srgbClr val="272820">
                  <a:alpha val="0"/>
                </a:srgbClr>
              </a:gs>
              <a:gs pos="100000">
                <a:srgbClr val="000000"/>
              </a:gs>
            </a:gsLst>
            <a:lin ang="610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A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72" name="CARL FRIEDRICH GAUSS"/>
          <p:cNvSpPr txBox="1"/>
          <p:nvPr/>
        </p:nvSpPr>
        <p:spPr>
          <a:xfrm>
            <a:off x="2094195" y="12463029"/>
            <a:ext cx="6342127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90000"/>
              </a:lnSpc>
              <a:spcBef>
                <a:spcPts val="2000"/>
              </a:spcBef>
              <a:defRPr spc="-44" sz="4400">
                <a:solidFill>
                  <a:srgbClr val="C2C3C6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CARL FRIEDRICH GAUSS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300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3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3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3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"/>
                            </p:stCondLst>
                            <p:childTnLst>
                              <p:par>
                                <p:cTn id="38" presetClass="exit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Class="exit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Class="exit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Class="exit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Class="exit" nodeType="with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Class="exit" nodeType="with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Class="exit" nodeType="with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Class="exit" nodeType="after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00"/>
                            </p:stCondLst>
                            <p:childTnLst>
                              <p:par>
                                <p:cTn id="75" presetClass="exit" nodeType="after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6"/>
      <p:bldP build="whole" bldLvl="1" animBg="1" rev="0" advAuto="0" spid="171" grpId="5"/>
      <p:bldP build="whole" bldLvl="1" animBg="1" rev="0" advAuto="0" spid="169" grpId="1"/>
      <p:bldP build="whole" bldLvl="1" animBg="1" rev="0" advAuto="0" spid="172" grpId="10"/>
      <p:bldP build="p" bldLvl="5" animBg="1" rev="0" advAuto="0" spid="168" grpId="3"/>
      <p:bldP build="whole" bldLvl="1" animBg="1" rev="0" advAuto="0" spid="167" grpId="9"/>
      <p:bldP build="whole" bldLvl="1" animBg="1" rev="0" advAuto="0" spid="169" grpId="7"/>
      <p:bldP build="whole" bldLvl="1" animBg="1" rev="0" advAuto="0" spid="170" grpId="4"/>
      <p:bldP build="whole" bldLvl="1" animBg="1" rev="0" advAuto="0" spid="172" grpId="2"/>
      <p:bldP build="p" bldLvl="5" animBg="1" rev="0" advAuto="0" spid="168" grpId="8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Outer Product…"/>
          <p:cNvSpPr txBox="1"/>
          <p:nvPr>
            <p:ph type="title"/>
          </p:nvPr>
        </p:nvSpPr>
        <p:spPr>
          <a:xfrm>
            <a:off x="7695158" y="908867"/>
            <a:ext cx="8993685" cy="2849020"/>
          </a:xfrm>
          <a:prstGeom prst="rect">
            <a:avLst/>
          </a:prstGeom>
        </p:spPr>
        <p:txBody>
          <a:bodyPr/>
          <a:lstStyle/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Outer Product</a:t>
            </a:r>
          </a:p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  <p:sp>
        <p:nvSpPr>
          <p:cNvPr id="292" name="computed LU matrices"/>
          <p:cNvSpPr txBox="1"/>
          <p:nvPr/>
        </p:nvSpPr>
        <p:spPr>
          <a:xfrm>
            <a:off x="1770380" y="3832337"/>
            <a:ext cx="4943833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b="1" sz="6900">
                <a:solidFill>
                  <a:srgbClr val="FF43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u="sng"/>
              <a:t>computed</a:t>
            </a:r>
            <a:r>
              <a:t> LU matrices</a:t>
            </a:r>
          </a:p>
        </p:txBody>
      </p:sp>
      <p:sp>
        <p:nvSpPr>
          <p:cNvPr id="293" name="Line"/>
          <p:cNvSpPr/>
          <p:nvPr/>
        </p:nvSpPr>
        <p:spPr>
          <a:xfrm>
            <a:off x="6661866" y="5807401"/>
            <a:ext cx="1109611" cy="531662"/>
          </a:xfrm>
          <a:prstGeom prst="line">
            <a:avLst/>
          </a:prstGeom>
          <a:ln w="190500">
            <a:solidFill>
              <a:srgbClr val="FE4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4" name="round-off error"/>
          <p:cNvSpPr txBox="1"/>
          <p:nvPr/>
        </p:nvSpPr>
        <p:spPr>
          <a:xfrm>
            <a:off x="16807180" y="3832337"/>
            <a:ext cx="4943833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b="1" sz="6900">
                <a:solidFill>
                  <a:srgbClr val="FF43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round-off error</a:t>
            </a:r>
          </a:p>
        </p:txBody>
      </p:sp>
      <p:sp>
        <p:nvSpPr>
          <p:cNvPr id="295" name="Line"/>
          <p:cNvSpPr/>
          <p:nvPr/>
        </p:nvSpPr>
        <p:spPr>
          <a:xfrm flipH="1">
            <a:off x="16363026" y="5476268"/>
            <a:ext cx="1623173" cy="569365"/>
          </a:xfrm>
          <a:prstGeom prst="line">
            <a:avLst/>
          </a:prstGeom>
          <a:ln w="190500">
            <a:solidFill>
              <a:srgbClr val="FE4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6" name="Line"/>
          <p:cNvSpPr/>
          <p:nvPr/>
        </p:nvSpPr>
        <p:spPr>
          <a:xfrm flipV="1">
            <a:off x="9938286" y="9687963"/>
            <a:ext cx="1049466" cy="1521630"/>
          </a:xfrm>
          <a:prstGeom prst="line">
            <a:avLst/>
          </a:prstGeom>
          <a:ln w="190500">
            <a:solidFill>
              <a:srgbClr val="FE43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7" name="error bound"/>
          <p:cNvSpPr txBox="1"/>
          <p:nvPr/>
        </p:nvSpPr>
        <p:spPr>
          <a:xfrm>
            <a:off x="5986780" y="10984619"/>
            <a:ext cx="886912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b="1" sz="6900">
                <a:solidFill>
                  <a:srgbClr val="FF43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error bound</a:t>
            </a:r>
          </a:p>
        </p:txBody>
      </p:sp>
      <p:sp>
        <p:nvSpPr>
          <p:cNvPr id="298" name="Oval"/>
          <p:cNvSpPr/>
          <p:nvPr/>
        </p:nvSpPr>
        <p:spPr>
          <a:xfrm rot="1008415">
            <a:off x="14579272" y="5701608"/>
            <a:ext cx="1403127" cy="1874243"/>
          </a:xfrm>
          <a:prstGeom prst="ellipse">
            <a:avLst/>
          </a:prstGeom>
          <a:ln w="152400">
            <a:solidFill>
              <a:srgbClr val="FE43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99" name="Line"/>
          <p:cNvSpPr/>
          <p:nvPr/>
        </p:nvSpPr>
        <p:spPr>
          <a:xfrm>
            <a:off x="4516702" y="9675217"/>
            <a:ext cx="18821944" cy="1"/>
          </a:xfrm>
          <a:prstGeom prst="line">
            <a:avLst/>
          </a:prstGeom>
          <a:ln w="177800">
            <a:solidFill>
              <a:srgbClr val="FE43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0" name="LˆUˆ = A+H,…"/>
          <p:cNvSpPr txBox="1"/>
          <p:nvPr/>
        </p:nvSpPr>
        <p:spPr>
          <a:xfrm>
            <a:off x="641878" y="5638800"/>
            <a:ext cx="23100243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b="1" sz="128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i="1"/>
              <a:t>L</a:t>
            </a:r>
            <a:r>
              <a:rPr baseline="31999" i="1"/>
              <a:t>ˆ</a:t>
            </a:r>
            <a:r>
              <a:rPr i="1"/>
              <a:t>U</a:t>
            </a:r>
            <a:r>
              <a:rPr baseline="31999" i="1"/>
              <a:t>ˆ</a:t>
            </a:r>
            <a:r>
              <a:rPr i="1"/>
              <a:t> = A+H, </a:t>
            </a:r>
            <a:endParaRPr i="1"/>
          </a:p>
          <a:p>
            <a:pPr defTabSz="457200">
              <a:spcBef>
                <a:spcPts val="1200"/>
              </a:spcBef>
              <a:defRPr sz="128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|</a:t>
            </a:r>
            <a:r>
              <a:rPr b="1" i="1"/>
              <a:t>H</a:t>
            </a:r>
            <a:r>
              <a:rPr b="1"/>
              <a:t>|</a:t>
            </a:r>
            <a:r>
              <a:rPr b="1" i="1"/>
              <a:t> </a:t>
            </a:r>
            <a:r>
              <a:rPr b="1"/>
              <a:t>≤ </a:t>
            </a:r>
            <a:r>
              <a:rPr b="1" i="1"/>
              <a:t>2(n − 1)u </a:t>
            </a:r>
            <a:r>
              <a:rPr b="1"/>
              <a:t>|</a:t>
            </a:r>
            <a:r>
              <a:rPr b="1" i="1"/>
              <a:t>A</a:t>
            </a:r>
            <a:r>
              <a:rPr b="1"/>
              <a:t>|</a:t>
            </a:r>
            <a:r>
              <a:rPr b="1" i="1"/>
              <a:t> + </a:t>
            </a:r>
            <a:r>
              <a:rPr b="1"/>
              <a:t>|</a:t>
            </a:r>
            <a:r>
              <a:rPr b="1" i="1"/>
              <a:t>L</a:t>
            </a:r>
            <a:r>
              <a:rPr b="1"/>
              <a:t>||</a:t>
            </a:r>
            <a:r>
              <a:rPr b="1" i="1"/>
              <a:t>U</a:t>
            </a:r>
            <a:r>
              <a:rPr b="1"/>
              <a:t>| + </a:t>
            </a:r>
            <a:r>
              <a:rPr b="1" i="1"/>
              <a:t>O(u</a:t>
            </a:r>
            <a:r>
              <a:rPr b="1" baseline="31999" i="1"/>
              <a:t>2</a:t>
            </a:r>
            <a:r>
              <a:rPr b="1" i="1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4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3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4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3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3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3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3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  <p:bldP build="whole" bldLvl="1" animBg="1" rev="0" advAuto="0" spid="296" grpId="7"/>
      <p:bldP build="whole" bldLvl="1" animBg="1" rev="0" advAuto="0" spid="293" grpId="2"/>
      <p:bldP build="whole" bldLvl="1" animBg="1" rev="0" advAuto="0" spid="298" grpId="3"/>
      <p:bldP build="whole" bldLvl="1" animBg="1" rev="0" advAuto="0" spid="297" grpId="8"/>
      <p:bldP build="whole" bldLvl="1" animBg="1" rev="0" advAuto="0" spid="294" grpId="5"/>
      <p:bldP build="whole" bldLvl="1" animBg="1" rev="0" advAuto="0" spid="295" grpId="4"/>
      <p:bldP build="whole" bldLvl="1" animBg="1" rev="0" advAuto="0" spid="299" grpId="6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Outer Product…"/>
          <p:cNvSpPr txBox="1"/>
          <p:nvPr>
            <p:ph type="title"/>
          </p:nvPr>
        </p:nvSpPr>
        <p:spPr>
          <a:xfrm>
            <a:off x="7695158" y="908867"/>
            <a:ext cx="8993685" cy="2849020"/>
          </a:xfrm>
          <a:prstGeom prst="rect">
            <a:avLst/>
          </a:prstGeom>
        </p:spPr>
        <p:txBody>
          <a:bodyPr/>
          <a:lstStyle/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Outer Product</a:t>
            </a:r>
          </a:p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  <p:sp>
        <p:nvSpPr>
          <p:cNvPr id="304" name="|H| ≤ 2(n − 1)u |A| + |L||U| + O(u2)"/>
          <p:cNvSpPr txBox="1"/>
          <p:nvPr/>
        </p:nvSpPr>
        <p:spPr>
          <a:xfrm>
            <a:off x="641878" y="7754376"/>
            <a:ext cx="23100243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128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|</a:t>
            </a:r>
            <a:r>
              <a:rPr b="1" i="1"/>
              <a:t>H</a:t>
            </a:r>
            <a:r>
              <a:rPr b="1"/>
              <a:t>|</a:t>
            </a:r>
            <a:r>
              <a:rPr b="1" i="1"/>
              <a:t> </a:t>
            </a:r>
            <a:r>
              <a:rPr b="1"/>
              <a:t>≤ </a:t>
            </a:r>
            <a:r>
              <a:rPr b="1" i="1"/>
              <a:t>2(n − 1)u </a:t>
            </a:r>
            <a:r>
              <a:rPr b="1"/>
              <a:t>|</a:t>
            </a:r>
            <a:r>
              <a:rPr b="1" i="1"/>
              <a:t>A</a:t>
            </a:r>
            <a:r>
              <a:rPr b="1"/>
              <a:t>|</a:t>
            </a:r>
            <a:r>
              <a:rPr b="1" i="1"/>
              <a:t> + </a:t>
            </a:r>
            <a:r>
              <a:rPr b="1"/>
              <a:t>|</a:t>
            </a:r>
            <a:r>
              <a:rPr b="1" i="1"/>
              <a:t>L</a:t>
            </a:r>
            <a:r>
              <a:rPr b="1"/>
              <a:t>||</a:t>
            </a:r>
            <a:r>
              <a:rPr b="1" i="1"/>
              <a:t>U</a:t>
            </a:r>
            <a:r>
              <a:rPr b="1"/>
              <a:t>| + </a:t>
            </a:r>
            <a:r>
              <a:rPr b="1" i="1"/>
              <a:t>O(u</a:t>
            </a:r>
            <a:r>
              <a:rPr b="1" baseline="31999" i="1"/>
              <a:t>2</a:t>
            </a:r>
            <a:r>
              <a:rPr b="1" i="1"/>
              <a:t>)</a:t>
            </a:r>
          </a:p>
        </p:txBody>
      </p:sp>
      <p:sp>
        <p:nvSpPr>
          <p:cNvPr id="305" name="GOAL: Optimize and minimize the error bound to make the estimation more stable"/>
          <p:cNvSpPr txBox="1"/>
          <p:nvPr/>
        </p:nvSpPr>
        <p:spPr>
          <a:xfrm>
            <a:off x="3639215" y="5072769"/>
            <a:ext cx="17105571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b="1" sz="6900">
                <a:solidFill>
                  <a:srgbClr val="1BFF0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GOAL: Optimize and minimize the error bound to make the estimation more stable</a:t>
            </a:r>
          </a:p>
        </p:txBody>
      </p:sp>
      <p:sp>
        <p:nvSpPr>
          <p:cNvPr id="306" name="Rectangle"/>
          <p:cNvSpPr/>
          <p:nvPr/>
        </p:nvSpPr>
        <p:spPr>
          <a:xfrm>
            <a:off x="4092872" y="7754376"/>
            <a:ext cx="19733479" cy="2057401"/>
          </a:xfrm>
          <a:prstGeom prst="rect">
            <a:avLst/>
          </a:prstGeom>
          <a:ln w="152400">
            <a:solidFill>
              <a:srgbClr val="18FE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wipe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creen Shot 2024-03-12 at 5.29.56 PM.png" descr="Screen Shot 2024-03-12 at 5.29.56 PM.png"/>
          <p:cNvPicPr>
            <a:picLocks noChangeAspect="1"/>
          </p:cNvPicPr>
          <p:nvPr/>
        </p:nvPicPr>
        <p:blipFill>
          <a:blip r:embed="rId2">
            <a:extLst/>
          </a:blip>
          <a:srcRect l="35171" t="36891" r="36746" b="0"/>
          <a:stretch>
            <a:fillRect/>
          </a:stretch>
        </p:blipFill>
        <p:spPr>
          <a:xfrm>
            <a:off x="8089900" y="5225396"/>
            <a:ext cx="8204141" cy="740089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ectangle"/>
          <p:cNvSpPr/>
          <p:nvPr/>
        </p:nvSpPr>
        <p:spPr>
          <a:xfrm>
            <a:off x="624085" y="3911600"/>
            <a:ext cx="24080789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pic>
        <p:nvPicPr>
          <p:cNvPr id="310" name="Screen Shot 2024-03-12 at 5.29.56 PM.png" descr="Screen Shot 2024-03-12 at 5.29.56 PM.png"/>
          <p:cNvPicPr>
            <a:picLocks noChangeAspect="1"/>
          </p:cNvPicPr>
          <p:nvPr/>
        </p:nvPicPr>
        <p:blipFill>
          <a:blip r:embed="rId2">
            <a:extLst/>
          </a:blip>
          <a:srcRect l="22716" t="0" r="0" b="79300"/>
          <a:stretch>
            <a:fillRect/>
          </a:stretch>
        </p:blipFill>
        <p:spPr>
          <a:xfrm>
            <a:off x="589160" y="1919372"/>
            <a:ext cx="23205717" cy="249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Screen Shot 2024-03-13 at 7.42.00 PM.png" descr="Screen Shot 2024-03-13 at 7.42.00 PM.png"/>
          <p:cNvPicPr>
            <a:picLocks noChangeAspect="1"/>
          </p:cNvPicPr>
          <p:nvPr/>
        </p:nvPicPr>
        <p:blipFill>
          <a:blip r:embed="rId2">
            <a:extLst/>
          </a:blip>
          <a:srcRect l="0" t="4234" r="0" b="1548"/>
          <a:stretch>
            <a:fillRect/>
          </a:stretch>
        </p:blipFill>
        <p:spPr>
          <a:xfrm>
            <a:off x="484649" y="3200003"/>
            <a:ext cx="23414682" cy="731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creen Shot 2024-03-12 at 5.37.31 PM.png" descr="Screen Shot 2024-03-12 at 5.37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1314" y="988169"/>
            <a:ext cx="20581372" cy="11739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creen Shot 2024-03-12 at 5.37.31 PM.png" descr="Screen Shot 2024-03-12 at 5.37.3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1314" y="-6225431"/>
            <a:ext cx="20581372" cy="11739662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|H| ≤ 2(n − 1)u |A| + |L||U| + O(u2)"/>
          <p:cNvSpPr txBox="1"/>
          <p:nvPr/>
        </p:nvSpPr>
        <p:spPr>
          <a:xfrm>
            <a:off x="2048034" y="7805176"/>
            <a:ext cx="2028793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11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|</a:t>
            </a:r>
            <a:r>
              <a:rPr i="1"/>
              <a:t>H</a:t>
            </a:r>
            <a:r>
              <a:t>|</a:t>
            </a:r>
            <a:r>
              <a:rPr i="1"/>
              <a:t> </a:t>
            </a:r>
            <a:r>
              <a:t>≤ </a:t>
            </a:r>
            <a:r>
              <a:rPr i="1"/>
              <a:t>2(n − 1)u </a:t>
            </a:r>
            <a:r>
              <a:t>|</a:t>
            </a:r>
            <a:r>
              <a:rPr i="1"/>
              <a:t>A</a:t>
            </a:r>
            <a:r>
              <a:t>|</a:t>
            </a:r>
            <a:r>
              <a:rPr i="1"/>
              <a:t> + </a:t>
            </a:r>
            <a:r>
              <a:t>|</a:t>
            </a:r>
            <a:r>
              <a:rPr i="1"/>
              <a:t>L</a:t>
            </a:r>
            <a:r>
              <a:t>||</a:t>
            </a:r>
            <a:r>
              <a:rPr i="1"/>
              <a:t>U</a:t>
            </a:r>
            <a:r>
              <a:t>| + </a:t>
            </a:r>
            <a:r>
              <a:rPr i="1"/>
              <a:t>O(u</a:t>
            </a:r>
            <a:r>
              <a:rPr baseline="31999" i="1"/>
              <a:t>2</a:t>
            </a:r>
            <a:r>
              <a:rPr i="1"/>
              <a:t>)</a:t>
            </a:r>
          </a:p>
        </p:txBody>
      </p:sp>
      <p:sp>
        <p:nvSpPr>
          <p:cNvPr id="318" name="Line"/>
          <p:cNvSpPr/>
          <p:nvPr/>
        </p:nvSpPr>
        <p:spPr>
          <a:xfrm>
            <a:off x="12192000" y="5833702"/>
            <a:ext cx="1" cy="1652003"/>
          </a:xfrm>
          <a:prstGeom prst="line">
            <a:avLst/>
          </a:prstGeom>
          <a:ln w="190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9" name="(induction)"/>
          <p:cNvSpPr txBox="1"/>
          <p:nvPr/>
        </p:nvSpPr>
        <p:spPr>
          <a:xfrm>
            <a:off x="12984540" y="5833702"/>
            <a:ext cx="5272920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b="1" sz="8600">
                <a:solidFill>
                  <a:schemeClr val="accent5">
                    <a:satOff val="-9568"/>
                    <a:lumOff val="-5311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(induction)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3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3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2"/>
      <p:bldP build="whole" bldLvl="1" animBg="1" rev="0" advAuto="0" spid="317" grpId="3"/>
      <p:bldP build="whole" bldLvl="1" animBg="1" rev="0" advAuto="0" spid="31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creen Shot 2024-03-13 at 3.52.32 PM.png" descr="Screen Shot 2024-03-13 at 3.52.32 PM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3269"/>
          <a:stretch>
            <a:fillRect/>
          </a:stretch>
        </p:blipFill>
        <p:spPr>
          <a:xfrm>
            <a:off x="881260" y="4352726"/>
            <a:ext cx="22621619" cy="5010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creen Shot 2024-03-13 at 3.52.32 PM.png" descr="Screen Shot 2024-03-13 at 3.52.32 PM.png"/>
          <p:cNvPicPr>
            <a:picLocks noChangeAspect="1"/>
          </p:cNvPicPr>
          <p:nvPr/>
        </p:nvPicPr>
        <p:blipFill>
          <a:blip r:embed="rId2">
            <a:extLst/>
          </a:blip>
          <a:srcRect l="0" t="26029" r="19385" b="0"/>
          <a:stretch>
            <a:fillRect/>
          </a:stretch>
        </p:blipFill>
        <p:spPr>
          <a:xfrm>
            <a:off x="4987528" y="1380331"/>
            <a:ext cx="14408940" cy="10955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creen Shot 2024-03-12 at 5.04.50 PM.png" descr="Screen Shot 2024-03-12 at 5.04.50 PM.png"/>
          <p:cNvPicPr>
            <a:picLocks noChangeAspect="1"/>
          </p:cNvPicPr>
          <p:nvPr/>
        </p:nvPicPr>
        <p:blipFill>
          <a:blip r:embed="rId2">
            <a:extLst/>
          </a:blip>
          <a:srcRect l="0" t="5172" r="0" b="5172"/>
          <a:stretch>
            <a:fillRect/>
          </a:stretch>
        </p:blipFill>
        <p:spPr>
          <a:xfrm>
            <a:off x="-91007" y="-7882"/>
            <a:ext cx="24506169" cy="13731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G_6460.jpeg" descr="IMG_6460.jpeg"/>
          <p:cNvPicPr>
            <a:picLocks noChangeAspect="1"/>
          </p:cNvPicPr>
          <p:nvPr/>
        </p:nvPicPr>
        <p:blipFill>
          <a:blip r:embed="rId3">
            <a:extLst/>
          </a:blip>
          <a:srcRect l="18682" t="32599" r="39108" b="34405"/>
          <a:stretch>
            <a:fillRect/>
          </a:stretch>
        </p:blipFill>
        <p:spPr>
          <a:xfrm rot="20940000">
            <a:off x="6339352" y="3807664"/>
            <a:ext cx="4651024" cy="484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38756" y="-39677"/>
            <a:ext cx="10273621" cy="323421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Even Better"/>
          <p:cNvSpPr txBox="1"/>
          <p:nvPr/>
        </p:nvSpPr>
        <p:spPr>
          <a:xfrm rot="253661">
            <a:off x="15260814" y="-291052"/>
            <a:ext cx="7632933" cy="4752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b="1" sz="19000">
                <a:solidFill>
                  <a:schemeClr val="accent5">
                    <a:satOff val="-9568"/>
                    <a:lumOff val="-5311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 </a:t>
            </a:r>
            <a:r>
              <a:t>Better</a:t>
            </a:r>
          </a:p>
        </p:txBody>
      </p:sp>
      <p:sp>
        <p:nvSpPr>
          <p:cNvPr id="329" name="Rectangle"/>
          <p:cNvSpPr/>
          <p:nvPr/>
        </p:nvSpPr>
        <p:spPr>
          <a:xfrm>
            <a:off x="24399478" y="0"/>
            <a:ext cx="24384001" cy="4577259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30" name="Rectangle"/>
          <p:cNvSpPr/>
          <p:nvPr/>
        </p:nvSpPr>
        <p:spPr>
          <a:xfrm>
            <a:off x="24399478" y="4569370"/>
            <a:ext cx="24384001" cy="4577260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31" name="Rectangle"/>
          <p:cNvSpPr/>
          <p:nvPr/>
        </p:nvSpPr>
        <p:spPr>
          <a:xfrm>
            <a:off x="24399478" y="9127993"/>
            <a:ext cx="24384001" cy="4577259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clickEffect" presetSubtype="0" presetID="-1" grpId="4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1.000635 0.000926" origin="layout" pathEditMode="relative">
                                      <p:cBhvr>
                                        <p:cTn id="16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withEffect" presetSubtype="0" presetID="-1" grpId="5" accel="50000" fill="hold">
                                  <p:stCondLst>
                                    <p:cond delay="150"/>
                                  </p:stCondLst>
                                  <p:childTnLst>
                                    <p:animMotion path="M 0.000000 0.000000 L -1.000635 0.000000" origin="layout" pathEditMode="relative">
                                      <p:cBhvr>
                                        <p:cTn id="1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withEffect" presetSubtype="0" presetID="-1" grpId="6" accel="50000" fill="hold">
                                  <p:stCondLst>
                                    <p:cond delay="150"/>
                                  </p:stCondLst>
                                  <p:childTnLst>
                                    <p:animMotion path="M 0.000000 0.000000 L -1.000635 0.000000" origin="layout" pathEditMode="relative">
                                      <p:cBhvr>
                                        <p:cTn id="2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3"/>
      <p:bldP build="whole" bldLvl="1" animBg="1" rev="0" advAuto="0" spid="326" grpId="1"/>
      <p:bldP build="whole" bldLvl="1" animBg="1" rev="0" advAuto="0" spid="328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he NEW…"/>
          <p:cNvSpPr txBox="1"/>
          <p:nvPr>
            <p:ph type="title"/>
          </p:nvPr>
        </p:nvSpPr>
        <p:spPr>
          <a:xfrm>
            <a:off x="2747962" y="2609847"/>
            <a:ext cx="18888076" cy="8362507"/>
          </a:xfrm>
          <a:prstGeom prst="rect">
            <a:avLst/>
          </a:prstGeom>
        </p:spPr>
        <p:txBody>
          <a:bodyPr/>
          <a:lstStyle/>
          <a:p>
            <a:pPr>
              <a:defRPr spc="-250" sz="25000">
                <a:solidFill>
                  <a:srgbClr val="FFFFFF"/>
                </a:solidFill>
              </a:defRPr>
            </a:pPr>
            <a:r>
              <a:t>The NEW</a:t>
            </a:r>
          </a:p>
          <a:p>
            <a:pPr>
              <a:defRPr spc="-250" sz="2500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  <p:sp>
        <p:nvSpPr>
          <p:cNvPr id="335" name="Rectangle"/>
          <p:cNvSpPr/>
          <p:nvPr/>
        </p:nvSpPr>
        <p:spPr>
          <a:xfrm>
            <a:off x="12103227" y="-1"/>
            <a:ext cx="12374379" cy="684909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36" name="Rectangle"/>
          <p:cNvSpPr/>
          <p:nvPr/>
        </p:nvSpPr>
        <p:spPr>
          <a:xfrm>
            <a:off x="-6570" y="-1"/>
            <a:ext cx="12193738" cy="684909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37" name="Rectangle"/>
          <p:cNvSpPr/>
          <p:nvPr/>
        </p:nvSpPr>
        <p:spPr>
          <a:xfrm>
            <a:off x="12193547" y="6858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38" name="Rectangle"/>
          <p:cNvSpPr/>
          <p:nvPr/>
        </p:nvSpPr>
        <p:spPr>
          <a:xfrm>
            <a:off x="-3285" y="6858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39" name="Rectangle"/>
          <p:cNvSpPr/>
          <p:nvPr/>
        </p:nvSpPr>
        <p:spPr>
          <a:xfrm>
            <a:off x="12193547" y="13716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0" name="Rectangle"/>
          <p:cNvSpPr/>
          <p:nvPr/>
        </p:nvSpPr>
        <p:spPr>
          <a:xfrm>
            <a:off x="-3285" y="13716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1" name="Rectangle"/>
          <p:cNvSpPr/>
          <p:nvPr/>
        </p:nvSpPr>
        <p:spPr>
          <a:xfrm>
            <a:off x="12193547" y="20574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2" name="Rectangle"/>
          <p:cNvSpPr/>
          <p:nvPr/>
        </p:nvSpPr>
        <p:spPr>
          <a:xfrm>
            <a:off x="-3286" y="20574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3" name="Rectangle"/>
          <p:cNvSpPr/>
          <p:nvPr/>
        </p:nvSpPr>
        <p:spPr>
          <a:xfrm>
            <a:off x="12193547" y="27432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4" name="Rectangle"/>
          <p:cNvSpPr/>
          <p:nvPr/>
        </p:nvSpPr>
        <p:spPr>
          <a:xfrm>
            <a:off x="-3286" y="27432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5" name="Rectangle"/>
          <p:cNvSpPr/>
          <p:nvPr/>
        </p:nvSpPr>
        <p:spPr>
          <a:xfrm>
            <a:off x="12193547" y="34290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6" name="Rectangle"/>
          <p:cNvSpPr/>
          <p:nvPr/>
        </p:nvSpPr>
        <p:spPr>
          <a:xfrm>
            <a:off x="-3285" y="34290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7" name="Rectangle"/>
          <p:cNvSpPr/>
          <p:nvPr/>
        </p:nvSpPr>
        <p:spPr>
          <a:xfrm>
            <a:off x="12193547" y="41148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8" name="Rectangle"/>
          <p:cNvSpPr/>
          <p:nvPr/>
        </p:nvSpPr>
        <p:spPr>
          <a:xfrm>
            <a:off x="-3285" y="41148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49" name="Rectangle"/>
          <p:cNvSpPr/>
          <p:nvPr/>
        </p:nvSpPr>
        <p:spPr>
          <a:xfrm>
            <a:off x="12193547" y="48006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0" name="Rectangle"/>
          <p:cNvSpPr/>
          <p:nvPr/>
        </p:nvSpPr>
        <p:spPr>
          <a:xfrm>
            <a:off x="-3286" y="48006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1" name="Rectangle"/>
          <p:cNvSpPr/>
          <p:nvPr/>
        </p:nvSpPr>
        <p:spPr>
          <a:xfrm>
            <a:off x="12193547" y="54864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2" name="Rectangle"/>
          <p:cNvSpPr/>
          <p:nvPr/>
        </p:nvSpPr>
        <p:spPr>
          <a:xfrm>
            <a:off x="-3286" y="54864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3" name="Rectangle"/>
          <p:cNvSpPr/>
          <p:nvPr/>
        </p:nvSpPr>
        <p:spPr>
          <a:xfrm>
            <a:off x="12193547" y="61722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4" name="Rectangle"/>
          <p:cNvSpPr/>
          <p:nvPr/>
        </p:nvSpPr>
        <p:spPr>
          <a:xfrm>
            <a:off x="-3285" y="61722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5" name="Rectangle"/>
          <p:cNvSpPr/>
          <p:nvPr/>
        </p:nvSpPr>
        <p:spPr>
          <a:xfrm>
            <a:off x="12193547" y="68580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6" name="Rectangle"/>
          <p:cNvSpPr/>
          <p:nvPr/>
        </p:nvSpPr>
        <p:spPr>
          <a:xfrm>
            <a:off x="-3285" y="68580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7" name="Rectangle"/>
          <p:cNvSpPr/>
          <p:nvPr/>
        </p:nvSpPr>
        <p:spPr>
          <a:xfrm>
            <a:off x="12193547" y="75438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8" name="Rectangle"/>
          <p:cNvSpPr/>
          <p:nvPr/>
        </p:nvSpPr>
        <p:spPr>
          <a:xfrm>
            <a:off x="-3286" y="75438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59" name="Rectangle"/>
          <p:cNvSpPr/>
          <p:nvPr/>
        </p:nvSpPr>
        <p:spPr>
          <a:xfrm>
            <a:off x="12193547" y="82296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0" name="Rectangle"/>
          <p:cNvSpPr/>
          <p:nvPr/>
        </p:nvSpPr>
        <p:spPr>
          <a:xfrm>
            <a:off x="-3286" y="82296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1" name="Rectangle"/>
          <p:cNvSpPr/>
          <p:nvPr/>
        </p:nvSpPr>
        <p:spPr>
          <a:xfrm>
            <a:off x="12193547" y="89154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2" name="Rectangle"/>
          <p:cNvSpPr/>
          <p:nvPr/>
        </p:nvSpPr>
        <p:spPr>
          <a:xfrm>
            <a:off x="-3285" y="89154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3" name="Rectangle"/>
          <p:cNvSpPr/>
          <p:nvPr/>
        </p:nvSpPr>
        <p:spPr>
          <a:xfrm>
            <a:off x="12193547" y="96012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4" name="Rectangle"/>
          <p:cNvSpPr/>
          <p:nvPr/>
        </p:nvSpPr>
        <p:spPr>
          <a:xfrm>
            <a:off x="-3285" y="96012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5" name="Rectangle"/>
          <p:cNvSpPr/>
          <p:nvPr/>
        </p:nvSpPr>
        <p:spPr>
          <a:xfrm>
            <a:off x="12193547" y="102870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6" name="Rectangle"/>
          <p:cNvSpPr/>
          <p:nvPr/>
        </p:nvSpPr>
        <p:spPr>
          <a:xfrm>
            <a:off x="-3286" y="102870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7" name="Rectangle"/>
          <p:cNvSpPr/>
          <p:nvPr/>
        </p:nvSpPr>
        <p:spPr>
          <a:xfrm>
            <a:off x="12193547" y="109728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8" name="Rectangle"/>
          <p:cNvSpPr/>
          <p:nvPr/>
        </p:nvSpPr>
        <p:spPr>
          <a:xfrm>
            <a:off x="-3286" y="109728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69" name="Rectangle"/>
          <p:cNvSpPr/>
          <p:nvPr/>
        </p:nvSpPr>
        <p:spPr>
          <a:xfrm>
            <a:off x="12193547" y="116586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70" name="Rectangle"/>
          <p:cNvSpPr/>
          <p:nvPr/>
        </p:nvSpPr>
        <p:spPr>
          <a:xfrm>
            <a:off x="-3285" y="11658600"/>
            <a:ext cx="12193738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71" name="Rectangle"/>
          <p:cNvSpPr/>
          <p:nvPr/>
        </p:nvSpPr>
        <p:spPr>
          <a:xfrm>
            <a:off x="12193547" y="123444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72" name="Rectangle"/>
          <p:cNvSpPr/>
          <p:nvPr/>
        </p:nvSpPr>
        <p:spPr>
          <a:xfrm>
            <a:off x="-3286" y="123444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73" name="Rectangle"/>
          <p:cNvSpPr/>
          <p:nvPr/>
        </p:nvSpPr>
        <p:spPr>
          <a:xfrm>
            <a:off x="12193547" y="130302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74" name="Rectangle"/>
          <p:cNvSpPr/>
          <p:nvPr/>
        </p:nvSpPr>
        <p:spPr>
          <a:xfrm>
            <a:off x="-3286" y="13030200"/>
            <a:ext cx="12193739" cy="684908"/>
          </a:xfrm>
          <a:prstGeom prst="rect">
            <a:avLst/>
          </a:prstGeom>
          <a:solidFill>
            <a:srgbClr val="FDD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withEffect" presetSubtype="0" presetID="-1" grpId="1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503717 0.000000" origin="layout" pathEditMode="relative">
                                      <p:cBhvr>
                                        <p:cTn id="6" dur="35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9" dur="35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withEffect" presetSubtype="0" presetID="-1" grpId="3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12" dur="3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4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15" dur="35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withEffect" presetSubtype="0" presetID="-1" grpId="5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18" dur="3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withEffect" presetSubtype="0" presetID="-1" grpId="6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21" dur="3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withEffect" presetSubtype="0" presetID="-1" grpId="7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24" dur="35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path" nodeType="withEffect" presetSubtype="0" presetID="-1" grpId="8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27" dur="3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path" nodeType="withEffect" presetSubtype="0" presetID="-1" grpId="9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30" dur="3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path" nodeType="withEffect" presetSubtype="0" presetID="-1" grpId="10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33" dur="35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withEffect" presetSubtype="0" presetID="-1" grpId="11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36" dur="35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withEffect" presetSubtype="0" presetID="-1" grpId="12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39" dur="3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withEffect" presetSubtype="0" presetID="-1" grpId="13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42" dur="3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withEffect" presetSubtype="0" presetID="-1" grpId="14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45" dur="3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path" nodeType="withEffect" presetSubtype="0" presetID="-1" grpId="15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48" dur="3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withEffect" presetSubtype="0" presetID="-1" grpId="16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51" dur="3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withEffect" presetSubtype="0" presetID="-1" grpId="17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54" dur="3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path" nodeType="withEffect" presetSubtype="0" presetID="-1" grpId="18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57" dur="3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path" nodeType="withEffect" presetSubtype="0" presetID="-1" grpId="19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60" dur="3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path" nodeType="withEffect" presetSubtype="0" presetID="-1" grpId="20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63" dur="3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path" nodeType="withEffect" presetSubtype="0" presetID="-1" grpId="21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66" dur="35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withEffect" presetSubtype="0" presetID="-1" grpId="22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69" dur="3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withEffect" presetSubtype="0" presetID="-1" grpId="23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72" dur="35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path" nodeType="withEffect" presetSubtype="0" presetID="-1" grpId="24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75" dur="35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path" nodeType="withEffect" presetSubtype="0" presetID="-1" grpId="25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78" dur="35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path" nodeType="withEffect" presetSubtype="0" presetID="-1" grpId="26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81" dur="3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path" nodeType="withEffect" presetSubtype="0" presetID="-1" grpId="27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84" dur="35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path" nodeType="withEffect" presetSubtype="0" presetID="-1" grpId="28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87" dur="3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path" nodeType="withEffect" presetSubtype="0" presetID="-1" grpId="29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90" dur="35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path" nodeType="withEffect" presetSubtype="0" presetID="-1" grpId="30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93" dur="35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path" nodeType="withEffect" presetSubtype="0" presetID="-1" grpId="31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96" dur="3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path" nodeType="withEffect" presetSubtype="0" presetID="-1" grpId="32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99" dur="3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path" nodeType="withEffect" presetSubtype="0" presetID="-1" grpId="33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102" dur="35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path" nodeType="withEffect" presetSubtype="0" presetID="-1" grpId="34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105" dur="35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path" nodeType="withEffect" presetSubtype="0" presetID="-1" grpId="35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108" dur="35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path" nodeType="withEffect" presetSubtype="0" presetID="-1" grpId="36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111" dur="35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path" nodeType="withEffect" presetSubtype="0" presetID="-1" grpId="37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114" dur="35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path" nodeType="withEffect" presetSubtype="0" presetID="-1" grpId="38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117" dur="3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path" nodeType="withEffect" presetSubtype="0" presetID="-1" grpId="39" accel="50000" fill="hold">
                                  <p:stCondLst>
                                    <p:cond delay="40"/>
                                  </p:stCondLst>
                                  <p:childTnLst>
                                    <p:animMotion path="M 0.000000 0.000000 L 0.500071 0.000000" origin="layout" pathEditMode="relative">
                                      <p:cBhvr>
                                        <p:cTn id="120" dur="3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path" nodeType="withEffect" presetSubtype="0" presetID="-1" grpId="40" ac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99815 0.000405" origin="layout" pathEditMode="relative">
                                      <p:cBhvr>
                                        <p:cTn id="123" dur="35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HOW DOES IT WORK?"/>
          <p:cNvSpPr txBox="1"/>
          <p:nvPr>
            <p:ph type="title"/>
          </p:nvPr>
        </p:nvSpPr>
        <p:spPr>
          <a:xfrm>
            <a:off x="5822758" y="948942"/>
            <a:ext cx="12738484" cy="2047466"/>
          </a:xfrm>
          <a:prstGeom prst="rect">
            <a:avLst/>
          </a:prstGeom>
        </p:spPr>
        <p:txBody>
          <a:bodyPr/>
          <a:lstStyle>
            <a:lvl1pPr algn="ctr" defTabSz="566674">
              <a:defRPr spc="-94" sz="9409">
                <a:solidFill>
                  <a:srgbClr val="FFFFFF"/>
                </a:solidFill>
              </a:defRPr>
            </a:lvl1pPr>
          </a:lstStyle>
          <a:p>
            <a:pPr/>
            <a:r>
              <a:t>HOW DOES IT WORK?</a:t>
            </a:r>
          </a:p>
        </p:txBody>
      </p:sp>
      <p:sp>
        <p:nvSpPr>
          <p:cNvPr id="175" name="x + y - z = -2…"/>
          <p:cNvSpPr txBox="1"/>
          <p:nvPr/>
        </p:nvSpPr>
        <p:spPr>
          <a:xfrm>
            <a:off x="-1213185" y="3541400"/>
            <a:ext cx="11568351" cy="682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x + y - z = -2</a:t>
            </a:r>
          </a:p>
          <a:p>
            <a:pPr algn="r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2x - y + z = 5</a:t>
            </a:r>
          </a:p>
          <a:p>
            <a:pPr algn="r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-x + 2y + 2z = 1 </a:t>
            </a:r>
          </a:p>
        </p:txBody>
      </p:sp>
      <p:sp>
        <p:nvSpPr>
          <p:cNvPr id="176" name="Arrow"/>
          <p:cNvSpPr/>
          <p:nvPr/>
        </p:nvSpPr>
        <p:spPr>
          <a:xfrm>
            <a:off x="11139454" y="6316604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BF8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77" name="Line"/>
          <p:cNvSpPr/>
          <p:nvPr/>
        </p:nvSpPr>
        <p:spPr>
          <a:xfrm flipV="1">
            <a:off x="13219144" y="3731293"/>
            <a:ext cx="1" cy="644062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" name="1     1    -1     -2…"/>
          <p:cNvSpPr txBox="1"/>
          <p:nvPr/>
        </p:nvSpPr>
        <p:spPr>
          <a:xfrm>
            <a:off x="14028835" y="3354191"/>
            <a:ext cx="11568350" cy="682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1     1    -1     -2</a:t>
            </a:r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2   -1     1     5</a:t>
            </a:r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-1    2    2      1</a:t>
            </a:r>
          </a:p>
        </p:txBody>
      </p:sp>
      <p:sp>
        <p:nvSpPr>
          <p:cNvPr id="179" name="Line"/>
          <p:cNvSpPr/>
          <p:nvPr/>
        </p:nvSpPr>
        <p:spPr>
          <a:xfrm flipV="1">
            <a:off x="20062276" y="3918502"/>
            <a:ext cx="1" cy="6066205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0" name="Line"/>
          <p:cNvSpPr/>
          <p:nvPr/>
        </p:nvSpPr>
        <p:spPr>
          <a:xfrm flipV="1">
            <a:off x="22622996" y="3731293"/>
            <a:ext cx="1" cy="6440623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" name="Line"/>
          <p:cNvSpPr/>
          <p:nvPr/>
        </p:nvSpPr>
        <p:spPr>
          <a:xfrm>
            <a:off x="13205738" y="3747529"/>
            <a:ext cx="379212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" name="Line"/>
          <p:cNvSpPr/>
          <p:nvPr/>
        </p:nvSpPr>
        <p:spPr>
          <a:xfrm>
            <a:off x="13205738" y="10169438"/>
            <a:ext cx="379212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3" name="Line"/>
          <p:cNvSpPr/>
          <p:nvPr/>
        </p:nvSpPr>
        <p:spPr>
          <a:xfrm>
            <a:off x="22271978" y="3740649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4" name="Line"/>
          <p:cNvSpPr/>
          <p:nvPr/>
        </p:nvSpPr>
        <p:spPr>
          <a:xfrm>
            <a:off x="22271978" y="10162559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4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4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4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4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3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3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3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3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2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8"/>
      <p:bldP build="whole" bldLvl="1" animBg="1" rev="0" advAuto="0" spid="183" grpId="7"/>
      <p:bldP build="whole" bldLvl="1" animBg="1" rev="0" advAuto="0" spid="179" grpId="6"/>
      <p:bldP build="whole" bldLvl="1" animBg="1" rev="0" advAuto="0" spid="176" grpId="3"/>
      <p:bldP build="whole" bldLvl="1" animBg="1" rev="0" advAuto="0" spid="182" grpId="10"/>
      <p:bldP build="whole" bldLvl="1" animBg="1" rev="0" advAuto="0" spid="178" grpId="11"/>
      <p:bldP build="whole" bldLvl="1" animBg="1" rev="0" advAuto="0" spid="184" grpId="9"/>
      <p:bldP build="whole" bldLvl="1" animBg="1" rev="0" advAuto="0" spid="174" grpId="1"/>
      <p:bldP build="whole" bldLvl="1" animBg="1" rev="0" advAuto="0" spid="175" grpId="2"/>
      <p:bldP build="whole" bldLvl="1" animBg="1" rev="0" advAuto="0" spid="180" grpId="5"/>
      <p:bldP build="whole" bldLvl="1" animBg="1" rev="0" advAuto="0" spid="177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Outer Product…"/>
          <p:cNvSpPr txBox="1"/>
          <p:nvPr>
            <p:ph type="title"/>
          </p:nvPr>
        </p:nvSpPr>
        <p:spPr>
          <a:xfrm>
            <a:off x="7695158" y="908867"/>
            <a:ext cx="8993685" cy="2849020"/>
          </a:xfrm>
          <a:prstGeom prst="rect">
            <a:avLst/>
          </a:prstGeom>
        </p:spPr>
        <p:txBody>
          <a:bodyPr/>
          <a:lstStyle/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Outer Product</a:t>
            </a:r>
          </a:p>
          <a:p>
            <a:pPr defTabSz="379729">
              <a:defRPr spc="-91" sz="910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  <p:sp>
        <p:nvSpPr>
          <p:cNvPr id="378" name="for k = 1:n−1, ρ = k + 1:n…"/>
          <p:cNvSpPr txBox="1"/>
          <p:nvPr/>
        </p:nvSpPr>
        <p:spPr>
          <a:xfrm>
            <a:off x="2170330" y="4309114"/>
            <a:ext cx="20043339" cy="509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for k = 1:n−1, ρ = k + 1:n </a:t>
            </a:r>
          </a:p>
          <a:p>
            <a:pPr lvl="2" algn="l"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A(ρ, k) = A(ρ, k)/A(k, k)</a:t>
            </a:r>
            <a:br/>
            <a:r>
              <a:t>A(ρ, ρ) = A(ρ, ρ) − A(ρ, k)·A(k, ρ) </a:t>
            </a:r>
          </a:p>
          <a:p>
            <a:pPr algn="l"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end </a:t>
            </a:r>
            <a:endParaRPr sz="12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[Revised] Outer Product…"/>
          <p:cNvSpPr txBox="1"/>
          <p:nvPr>
            <p:ph type="title"/>
          </p:nvPr>
        </p:nvSpPr>
        <p:spPr>
          <a:xfrm>
            <a:off x="5579720" y="918648"/>
            <a:ext cx="13224560" cy="2987222"/>
          </a:xfrm>
          <a:prstGeom prst="rect">
            <a:avLst/>
          </a:prstGeom>
        </p:spPr>
        <p:txBody>
          <a:bodyPr/>
          <a:lstStyle/>
          <a:p>
            <a:pPr defTabSz="373887">
              <a:defRPr spc="-89" sz="8960">
                <a:solidFill>
                  <a:srgbClr val="FFFFFF"/>
                </a:solidFill>
              </a:defRPr>
            </a:pPr>
            <a:r>
              <a:t>[Revised] Outer Product</a:t>
            </a:r>
          </a:p>
          <a:p>
            <a:pPr defTabSz="373887">
              <a:defRPr spc="-89" sz="8960">
                <a:solidFill>
                  <a:srgbClr val="FFFFFF"/>
                </a:solidFill>
              </a:defRPr>
            </a:pPr>
            <a:r>
              <a:t>Algorithm</a:t>
            </a:r>
          </a:p>
        </p:txBody>
      </p:sp>
      <p:sp>
        <p:nvSpPr>
          <p:cNvPr id="382" name="for k in range(2,n+1):…"/>
          <p:cNvSpPr txBox="1"/>
          <p:nvPr/>
        </p:nvSpPr>
        <p:spPr>
          <a:xfrm>
            <a:off x="2170330" y="4289759"/>
            <a:ext cx="20043339" cy="637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spcBef>
                <a:spcPts val="1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7000">
                <a:solidFill>
                  <a:srgbClr val="FEFC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for k in range(2,n+1):</a:t>
            </a:r>
          </a:p>
          <a:p>
            <a:pPr lvl="2" algn="l" defTabSz="12700">
              <a:spcBef>
                <a:spcPts val="1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7000">
                <a:solidFill>
                  <a:srgbClr val="FEFC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for p in range(1, k): </a:t>
            </a:r>
          </a:p>
          <a:p>
            <a:pPr lvl="4" algn="l" defTabSz="12700">
              <a:spcBef>
                <a:spcPts val="1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7000">
                <a:solidFill>
                  <a:srgbClr val="FEFC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A[k][p] = (A[k][p])/(A[p][p]) </a:t>
            </a:r>
          </a:p>
          <a:p>
            <a:pPr lvl="4" algn="l" defTabSz="12700">
              <a:spcBef>
                <a:spcPts val="1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7000">
                <a:solidFill>
                  <a:srgbClr val="FEFC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for j in range(p+1, n+1): </a:t>
            </a:r>
          </a:p>
          <a:p>
            <a:pPr lvl="6" algn="l" defTabSz="12700">
              <a:spcBef>
                <a:spcPts val="1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7000">
                <a:solidFill>
                  <a:srgbClr val="FEFCFF"/>
                </a:solidFill>
                <a:latin typeface="Apercu Regular"/>
                <a:ea typeface="Apercu Regular"/>
                <a:cs typeface="Apercu Regular"/>
                <a:sym typeface="Apercu Regular"/>
              </a:defRPr>
            </a:pPr>
            <a:r>
              <a:t>A[k][j] = (A[k][j]) - (A[k][p]) * (A[p][j])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2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Line"/>
          <p:cNvSpPr/>
          <p:nvPr/>
        </p:nvSpPr>
        <p:spPr>
          <a:xfrm flipV="1">
            <a:off x="7909090" y="2623071"/>
            <a:ext cx="1" cy="8139659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6" name="Line"/>
          <p:cNvSpPr/>
          <p:nvPr/>
        </p:nvSpPr>
        <p:spPr>
          <a:xfrm flipV="1">
            <a:off x="20271409" y="2623070"/>
            <a:ext cx="1" cy="8139660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7" name="Line"/>
          <p:cNvSpPr/>
          <p:nvPr/>
        </p:nvSpPr>
        <p:spPr>
          <a:xfrm>
            <a:off x="7895684" y="2638246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8" name="Line"/>
          <p:cNvSpPr/>
          <p:nvPr/>
        </p:nvSpPr>
        <p:spPr>
          <a:xfrm>
            <a:off x="7895684" y="10760253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Line"/>
          <p:cNvSpPr/>
          <p:nvPr/>
        </p:nvSpPr>
        <p:spPr>
          <a:xfrm>
            <a:off x="19920391" y="2638246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0" name="Line"/>
          <p:cNvSpPr/>
          <p:nvPr/>
        </p:nvSpPr>
        <p:spPr>
          <a:xfrm>
            <a:off x="19920391" y="10753373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1" name="A ="/>
          <p:cNvSpPr txBox="1"/>
          <p:nvPr/>
        </p:nvSpPr>
        <p:spPr>
          <a:xfrm>
            <a:off x="1204311" y="5297270"/>
            <a:ext cx="7588435" cy="279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9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A =</a:t>
            </a:r>
          </a:p>
        </p:txBody>
      </p:sp>
      <p:sp>
        <p:nvSpPr>
          <p:cNvPr id="392" name="Rounded Rectangle"/>
          <p:cNvSpPr/>
          <p:nvPr/>
        </p:nvSpPr>
        <p:spPr>
          <a:xfrm>
            <a:off x="8763000" y="3073400"/>
            <a:ext cx="11072218" cy="1270000"/>
          </a:xfrm>
          <a:prstGeom prst="roundRect">
            <a:avLst>
              <a:gd name="adj" fmla="val 15000"/>
            </a:avLst>
          </a:prstGeom>
          <a:ln w="152400">
            <a:solidFill>
              <a:srgbClr val="6FF5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93" name="Rounded Rectangle"/>
          <p:cNvSpPr/>
          <p:nvPr/>
        </p:nvSpPr>
        <p:spPr>
          <a:xfrm>
            <a:off x="11402615" y="5029200"/>
            <a:ext cx="8432603" cy="1270000"/>
          </a:xfrm>
          <a:prstGeom prst="roundRect">
            <a:avLst>
              <a:gd name="adj" fmla="val 15000"/>
            </a:avLst>
          </a:prstGeom>
          <a:ln w="152400">
            <a:solidFill>
              <a:srgbClr val="6FF5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94" name="Rounded Rectangle"/>
          <p:cNvSpPr/>
          <p:nvPr/>
        </p:nvSpPr>
        <p:spPr>
          <a:xfrm>
            <a:off x="14029332" y="6985000"/>
            <a:ext cx="5805886" cy="1270000"/>
          </a:xfrm>
          <a:prstGeom prst="roundRect">
            <a:avLst>
              <a:gd name="adj" fmla="val 15000"/>
            </a:avLst>
          </a:prstGeom>
          <a:ln w="152400">
            <a:solidFill>
              <a:srgbClr val="6FF5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395" name="Rounded Rectangle"/>
          <p:cNvSpPr/>
          <p:nvPr/>
        </p:nvSpPr>
        <p:spPr>
          <a:xfrm>
            <a:off x="16547306" y="8940800"/>
            <a:ext cx="3287912" cy="1270000"/>
          </a:xfrm>
          <a:prstGeom prst="roundRect">
            <a:avLst>
              <a:gd name="adj" fmla="val 15000"/>
            </a:avLst>
          </a:prstGeom>
          <a:ln w="152400">
            <a:solidFill>
              <a:srgbClr val="6FF5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3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3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3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3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3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4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"/>
                            </p:stCondLst>
                            <p:childTnLst>
                              <p:par>
                                <p:cTn id="38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4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4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4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" grpId="7"/>
      <p:bldP build="whole" bldLvl="1" animBg="1" rev="0" advAuto="0" spid="387" grpId="3"/>
      <p:bldP build="whole" bldLvl="1" animBg="1" rev="0" advAuto="0" spid="389" grpId="5"/>
      <p:bldP build="whole" bldLvl="1" animBg="1" rev="0" advAuto="0" spid="386" grpId="2"/>
      <p:bldP build="whole" bldLvl="1" animBg="1" rev="0" advAuto="0" spid="395" grpId="11"/>
      <p:bldP build="whole" bldLvl="1" animBg="1" rev="0" advAuto="0" spid="388" grpId="4"/>
      <p:bldP build="whole" bldLvl="1" animBg="1" rev="0" advAuto="0" spid="392" grpId="8"/>
      <p:bldP build="whole" bldLvl="1" animBg="1" rev="0" advAuto="0" spid="393" grpId="9"/>
      <p:bldP build="whole" bldLvl="1" animBg="1" rev="0" advAuto="0" spid="390" grpId="6"/>
      <p:bldP build="whole" bldLvl="1" animBg="1" rev="0" advAuto="0" spid="394" grpId="10"/>
      <p:bldP build="whole" bldLvl="1" animBg="1" rev="0" advAuto="0" spid="38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Line"/>
          <p:cNvSpPr/>
          <p:nvPr/>
        </p:nvSpPr>
        <p:spPr>
          <a:xfrm flipV="1">
            <a:off x="6009443" y="2781821"/>
            <a:ext cx="1" cy="8139659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9" name="Line"/>
          <p:cNvSpPr/>
          <p:nvPr/>
        </p:nvSpPr>
        <p:spPr>
          <a:xfrm flipV="1">
            <a:off x="17609762" y="2785260"/>
            <a:ext cx="1" cy="8139660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0" name="Line"/>
          <p:cNvSpPr/>
          <p:nvPr/>
        </p:nvSpPr>
        <p:spPr>
          <a:xfrm>
            <a:off x="5996037" y="2796996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1" name="Line"/>
          <p:cNvSpPr/>
          <p:nvPr/>
        </p:nvSpPr>
        <p:spPr>
          <a:xfrm>
            <a:off x="5996037" y="10919003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2" name="Line"/>
          <p:cNvSpPr/>
          <p:nvPr/>
        </p:nvSpPr>
        <p:spPr>
          <a:xfrm>
            <a:off x="17258744" y="2800436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3" name="Line"/>
          <p:cNvSpPr/>
          <p:nvPr/>
        </p:nvSpPr>
        <p:spPr>
          <a:xfrm>
            <a:off x="17258744" y="10915563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4" name="7     2    3…"/>
          <p:cNvSpPr txBox="1"/>
          <p:nvPr/>
        </p:nvSpPr>
        <p:spPr>
          <a:xfrm>
            <a:off x="7176572" y="1726489"/>
            <a:ext cx="10030856" cy="1026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90000"/>
              </a:lnSpc>
              <a:spcBef>
                <a:spcPts val="2000"/>
              </a:spcBef>
              <a:defRPr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</a:t>
            </a:r>
            <a:r>
              <a:rPr spc="-186" sz="18600"/>
              <a:t>7     2    3</a:t>
            </a:r>
            <a:endParaRPr spc="-186" sz="18600"/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spc="-186" sz="186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4     5    6</a:t>
            </a:r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spc="-186" sz="186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1     8    9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3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3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3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3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3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" grpId="6"/>
      <p:bldP build="whole" bldLvl="1" animBg="1" rev="0" advAuto="0" spid="401" grpId="4"/>
      <p:bldP build="whole" bldLvl="1" animBg="1" rev="0" advAuto="0" spid="404" grpId="7"/>
      <p:bldP build="whole" bldLvl="1" animBg="1" rev="0" advAuto="0" spid="400" grpId="3"/>
      <p:bldP build="whole" bldLvl="1" animBg="1" rev="0" advAuto="0" spid="398" grpId="1"/>
      <p:bldP build="whole" bldLvl="1" animBg="1" rev="0" advAuto="0" spid="399" grpId="2"/>
      <p:bldP build="whole" bldLvl="1" animBg="1" rev="0" advAuto="0" spid="402" grpId="5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code.gif" descr="cod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167" y="-65934"/>
            <a:ext cx="24640334" cy="138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1"/>
          <p:cNvSpPr txBox="1"/>
          <p:nvPr/>
        </p:nvSpPr>
        <p:spPr>
          <a:xfrm>
            <a:off x="10334704" y="-137716"/>
            <a:ext cx="3714592" cy="655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90000"/>
              </a:lnSpc>
              <a:spcBef>
                <a:spcPts val="2000"/>
              </a:spcBef>
              <a:defRPr spc="-350" sz="35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 1</a:t>
            </a:r>
          </a:p>
        </p:txBody>
      </p:sp>
      <p:sp>
        <p:nvSpPr>
          <p:cNvPr id="408" name="7"/>
          <p:cNvSpPr txBox="1"/>
          <p:nvPr/>
        </p:nvSpPr>
        <p:spPr>
          <a:xfrm>
            <a:off x="10080704" y="5932884"/>
            <a:ext cx="3714592" cy="655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90000"/>
              </a:lnSpc>
              <a:spcBef>
                <a:spcPts val="2000"/>
              </a:spcBef>
              <a:defRPr spc="-350" sz="35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 7</a:t>
            </a:r>
          </a:p>
        </p:txBody>
      </p:sp>
      <p:sp>
        <p:nvSpPr>
          <p:cNvPr id="409" name="Rectangle"/>
          <p:cNvSpPr/>
          <p:nvPr/>
        </p:nvSpPr>
        <p:spPr>
          <a:xfrm>
            <a:off x="10217447" y="6197600"/>
            <a:ext cx="3949106" cy="577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400">
        <p:fade/>
      </p:transition>
    </mc:Choice>
    <mc:Fallback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81A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creen Shot 2024-03-13 at 3.30.30 PM.png" descr="Screen Shot 2024-03-13 at 3.30.30 PM.png"/>
          <p:cNvPicPr>
            <a:picLocks noChangeAspect="1"/>
          </p:cNvPicPr>
          <p:nvPr/>
        </p:nvPicPr>
        <p:blipFill>
          <a:blip r:embed="rId2">
            <a:extLst/>
          </a:blip>
          <a:srcRect l="0" t="62201" r="42712" b="0"/>
          <a:stretch>
            <a:fillRect/>
          </a:stretch>
        </p:blipFill>
        <p:spPr>
          <a:xfrm>
            <a:off x="8333184" y="1118568"/>
            <a:ext cx="7717804" cy="544506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ext"/>
          <p:cNvSpPr txBox="1"/>
          <p:nvPr/>
        </p:nvSpPr>
        <p:spPr>
          <a:xfrm>
            <a:off x="14229193" y="7485522"/>
            <a:ext cx="590805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413" name="Screen Shot 2024-03-13 at 3.31.09 PM.png" descr="Screen Shot 2024-03-13 at 3.31.09 PM.png"/>
          <p:cNvPicPr>
            <a:picLocks noChangeAspect="1"/>
          </p:cNvPicPr>
          <p:nvPr/>
        </p:nvPicPr>
        <p:blipFill>
          <a:blip r:embed="rId3">
            <a:extLst/>
          </a:blip>
          <a:srcRect l="2330" t="692" r="5989" b="54094"/>
          <a:stretch>
            <a:fillRect/>
          </a:stretch>
        </p:blipFill>
        <p:spPr>
          <a:xfrm>
            <a:off x="3683156" y="7114970"/>
            <a:ext cx="6861728" cy="5164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Screen Shot 2024-03-13 at 3.31.09 PM.png" descr="Screen Shot 2024-03-13 at 3.31.09 PM.png"/>
          <p:cNvPicPr>
            <a:picLocks noChangeAspect="1"/>
          </p:cNvPicPr>
          <p:nvPr/>
        </p:nvPicPr>
        <p:blipFill>
          <a:blip r:embed="rId3">
            <a:extLst/>
          </a:blip>
          <a:srcRect l="2676" t="53493" r="6150" b="1253"/>
          <a:stretch>
            <a:fillRect/>
          </a:stretch>
        </p:blipFill>
        <p:spPr>
          <a:xfrm>
            <a:off x="13392969" y="7114970"/>
            <a:ext cx="6817769" cy="5164967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{"/>
          <p:cNvSpPr txBox="1"/>
          <p:nvPr/>
        </p:nvSpPr>
        <p:spPr>
          <a:xfrm>
            <a:off x="11318270" y="8002752"/>
            <a:ext cx="2897649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25000">
                <a:solidFill>
                  <a:srgbClr val="1BFF0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{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81A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"/>
          <p:cNvSpPr txBox="1"/>
          <p:nvPr/>
        </p:nvSpPr>
        <p:spPr>
          <a:xfrm>
            <a:off x="14229193" y="7485522"/>
            <a:ext cx="590805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418" name="Screen Shot 2024-03-13 at 3.31.09 PM.png" descr="Screen Shot 2024-03-13 at 3.31.09 PM.png"/>
          <p:cNvPicPr>
            <a:picLocks noChangeAspect="1"/>
          </p:cNvPicPr>
          <p:nvPr/>
        </p:nvPicPr>
        <p:blipFill>
          <a:blip r:embed="rId2">
            <a:extLst/>
          </a:blip>
          <a:srcRect l="2676" t="53493" r="6150" b="1253"/>
          <a:stretch>
            <a:fillRect/>
          </a:stretch>
        </p:blipFill>
        <p:spPr>
          <a:xfrm>
            <a:off x="11906463" y="2591820"/>
            <a:ext cx="10556403" cy="799726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maller Error =…"/>
          <p:cNvSpPr txBox="1"/>
          <p:nvPr/>
        </p:nvSpPr>
        <p:spPr>
          <a:xfrm>
            <a:off x="1643346" y="4082808"/>
            <a:ext cx="7451887" cy="463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b="1" sz="9600">
                <a:solidFill>
                  <a:srgbClr val="1BFF0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Smaller Error = </a:t>
            </a:r>
          </a:p>
          <a:p>
            <a:pPr defTabSz="457200">
              <a:spcBef>
                <a:spcPts val="1200"/>
              </a:spcBef>
              <a:defRPr b="1" sz="9600">
                <a:solidFill>
                  <a:srgbClr val="1BFF0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More Stable</a:t>
            </a:r>
          </a:p>
        </p:txBody>
      </p:sp>
      <p:sp>
        <p:nvSpPr>
          <p:cNvPr id="420" name="{"/>
          <p:cNvSpPr txBox="1"/>
          <p:nvPr/>
        </p:nvSpPr>
        <p:spPr>
          <a:xfrm>
            <a:off x="9159406" y="-454700"/>
            <a:ext cx="2897648" cy="1154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75000">
                <a:solidFill>
                  <a:srgbClr val="1BFF0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/>
            <a:r>
              <a:t>{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4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HOW DOES IT WORK?"/>
          <p:cNvSpPr txBox="1"/>
          <p:nvPr>
            <p:ph type="title"/>
          </p:nvPr>
        </p:nvSpPr>
        <p:spPr>
          <a:xfrm>
            <a:off x="5822758" y="948942"/>
            <a:ext cx="12738484" cy="2047466"/>
          </a:xfrm>
          <a:prstGeom prst="rect">
            <a:avLst/>
          </a:prstGeom>
        </p:spPr>
        <p:txBody>
          <a:bodyPr/>
          <a:lstStyle>
            <a:lvl1pPr algn="ctr" defTabSz="566674">
              <a:defRPr spc="-94" sz="9409">
                <a:solidFill>
                  <a:srgbClr val="FFFFFF"/>
                </a:solidFill>
              </a:defRPr>
            </a:lvl1pPr>
          </a:lstStyle>
          <a:p>
            <a:pPr/>
            <a:r>
              <a:t>HOW DOES IT WORK?</a:t>
            </a:r>
          </a:p>
        </p:txBody>
      </p:sp>
      <p:sp>
        <p:nvSpPr>
          <p:cNvPr id="187" name="Line"/>
          <p:cNvSpPr/>
          <p:nvPr/>
        </p:nvSpPr>
        <p:spPr>
          <a:xfrm flipV="1">
            <a:off x="7319789" y="4087056"/>
            <a:ext cx="1" cy="6440622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8" name="1     1    -1     -2…"/>
          <p:cNvSpPr txBox="1"/>
          <p:nvPr/>
        </p:nvSpPr>
        <p:spPr>
          <a:xfrm>
            <a:off x="8129480" y="3709954"/>
            <a:ext cx="11568351" cy="682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1     1    -1     -2</a:t>
            </a:r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2   -1     1     5</a:t>
            </a:r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-1    2    2      1</a:t>
            </a:r>
          </a:p>
        </p:txBody>
      </p:sp>
      <p:sp>
        <p:nvSpPr>
          <p:cNvPr id="189" name="Line"/>
          <p:cNvSpPr/>
          <p:nvPr/>
        </p:nvSpPr>
        <p:spPr>
          <a:xfrm flipV="1">
            <a:off x="14162921" y="4274265"/>
            <a:ext cx="1" cy="6066204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Line"/>
          <p:cNvSpPr/>
          <p:nvPr/>
        </p:nvSpPr>
        <p:spPr>
          <a:xfrm flipV="1">
            <a:off x="16723641" y="4087056"/>
            <a:ext cx="1" cy="6440622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Line"/>
          <p:cNvSpPr/>
          <p:nvPr/>
        </p:nvSpPr>
        <p:spPr>
          <a:xfrm>
            <a:off x="7306383" y="4103292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2" name="Line"/>
          <p:cNvSpPr/>
          <p:nvPr/>
        </p:nvSpPr>
        <p:spPr>
          <a:xfrm>
            <a:off x="7306383" y="10525201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3" name="Line"/>
          <p:cNvSpPr/>
          <p:nvPr/>
        </p:nvSpPr>
        <p:spPr>
          <a:xfrm>
            <a:off x="16372623" y="4096412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" name="Line"/>
          <p:cNvSpPr/>
          <p:nvPr/>
        </p:nvSpPr>
        <p:spPr>
          <a:xfrm>
            <a:off x="16372623" y="10518322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5" name="Rectangle"/>
          <p:cNvSpPr/>
          <p:nvPr/>
        </p:nvSpPr>
        <p:spPr>
          <a:xfrm>
            <a:off x="7189767" y="4101326"/>
            <a:ext cx="9642192" cy="1887877"/>
          </a:xfrm>
          <a:prstGeom prst="rect">
            <a:avLst/>
          </a:prstGeom>
          <a:ln w="88900">
            <a:solidFill>
              <a:srgbClr val="FF02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96" name="Rectangle"/>
          <p:cNvSpPr/>
          <p:nvPr/>
        </p:nvSpPr>
        <p:spPr>
          <a:xfrm>
            <a:off x="7189767" y="8615026"/>
            <a:ext cx="9642192" cy="1887877"/>
          </a:xfrm>
          <a:prstGeom prst="rect">
            <a:avLst/>
          </a:prstGeom>
          <a:ln w="88900">
            <a:solidFill>
              <a:srgbClr val="FF02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00" name="Connection Line"/>
          <p:cNvSpPr/>
          <p:nvPr/>
        </p:nvSpPr>
        <p:spPr>
          <a:xfrm>
            <a:off x="6316917" y="5584349"/>
            <a:ext cx="576352" cy="3694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18" h="21600" fill="norm" stroke="1" extrusionOk="0">
                <a:moveTo>
                  <a:pt x="16218" y="21600"/>
                </a:moveTo>
                <a:cubicBezTo>
                  <a:pt x="-4688" y="14484"/>
                  <a:pt x="-5382" y="7284"/>
                  <a:pt x="14135" y="0"/>
                </a:cubicBezTo>
              </a:path>
            </a:pathLst>
          </a:custGeom>
          <a:ln w="114300">
            <a:solidFill>
              <a:srgbClr val="FF000A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198" name="R1 + R3"/>
          <p:cNvSpPr txBox="1"/>
          <p:nvPr/>
        </p:nvSpPr>
        <p:spPr>
          <a:xfrm>
            <a:off x="4164500" y="6852961"/>
            <a:ext cx="1843229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lnSpc>
                <a:spcPct val="80000"/>
              </a:lnSpc>
              <a:spcBef>
                <a:spcPts val="0"/>
              </a:spcBef>
              <a:defRPr spc="-44" sz="4400">
                <a:solidFill>
                  <a:schemeClr val="accent5">
                    <a:satOff val="-9568"/>
                    <a:lumOff val="-5311"/>
                  </a:schemeClr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R1 + R3</a:t>
            </a:r>
          </a:p>
        </p:txBody>
      </p:sp>
      <p:sp>
        <p:nvSpPr>
          <p:cNvPr id="199" name="YOU GET THE IDEA"/>
          <p:cNvSpPr txBox="1"/>
          <p:nvPr/>
        </p:nvSpPr>
        <p:spPr>
          <a:xfrm rot="20890294">
            <a:off x="3530701" y="3490001"/>
            <a:ext cx="16899818" cy="752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defRPr b="1" spc="-286" sz="28600">
                <a:solidFill>
                  <a:srgbClr val="FFD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YOU GET THE IDEA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4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9" grpId="5"/>
      <p:bldP build="whole" bldLvl="1" animBg="1" rev="0" advAuto="0" spid="198" grpId="4"/>
      <p:bldP build="whole" bldLvl="1" animBg="1" rev="0" advAuto="0" spid="196" grpId="2"/>
      <p:bldP build="whole" bldLvl="1" animBg="1" rev="0" advAuto="0" spid="20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HOW DOES IT WORK?"/>
          <p:cNvSpPr txBox="1"/>
          <p:nvPr>
            <p:ph type="title"/>
          </p:nvPr>
        </p:nvSpPr>
        <p:spPr>
          <a:xfrm>
            <a:off x="5822758" y="948942"/>
            <a:ext cx="12738484" cy="2047466"/>
          </a:xfrm>
          <a:prstGeom prst="rect">
            <a:avLst/>
          </a:prstGeom>
        </p:spPr>
        <p:txBody>
          <a:bodyPr/>
          <a:lstStyle>
            <a:lvl1pPr algn="ctr" defTabSz="566674">
              <a:defRPr spc="-94" sz="9409">
                <a:solidFill>
                  <a:srgbClr val="FFFFFF"/>
                </a:solidFill>
              </a:defRPr>
            </a:lvl1pPr>
          </a:lstStyle>
          <a:p>
            <a:pPr/>
            <a:r>
              <a:t>HOW DOES IT WORK?</a:t>
            </a:r>
          </a:p>
        </p:txBody>
      </p:sp>
      <p:sp>
        <p:nvSpPr>
          <p:cNvPr id="203" name="Line"/>
          <p:cNvSpPr/>
          <p:nvPr/>
        </p:nvSpPr>
        <p:spPr>
          <a:xfrm flipV="1">
            <a:off x="7319789" y="4087056"/>
            <a:ext cx="1" cy="6440622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4" name="1     1    -1     -2…"/>
          <p:cNvSpPr txBox="1"/>
          <p:nvPr/>
        </p:nvSpPr>
        <p:spPr>
          <a:xfrm>
            <a:off x="8129480" y="3709954"/>
            <a:ext cx="11568351" cy="682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1     1    -1     -2</a:t>
            </a:r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 0   1    -1     -3</a:t>
            </a:r>
          </a:p>
          <a:p>
            <a:pPr algn="l"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0    0    1      2</a:t>
            </a:r>
          </a:p>
        </p:txBody>
      </p:sp>
      <p:sp>
        <p:nvSpPr>
          <p:cNvPr id="205" name="Line"/>
          <p:cNvSpPr/>
          <p:nvPr/>
        </p:nvSpPr>
        <p:spPr>
          <a:xfrm flipV="1">
            <a:off x="14162921" y="4274265"/>
            <a:ext cx="1" cy="6066204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6" name="Line"/>
          <p:cNvSpPr/>
          <p:nvPr/>
        </p:nvSpPr>
        <p:spPr>
          <a:xfrm flipV="1">
            <a:off x="16723641" y="4087056"/>
            <a:ext cx="1" cy="6440622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7" name="Line"/>
          <p:cNvSpPr/>
          <p:nvPr/>
        </p:nvSpPr>
        <p:spPr>
          <a:xfrm>
            <a:off x="7306383" y="4103292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8" name="Line"/>
          <p:cNvSpPr/>
          <p:nvPr/>
        </p:nvSpPr>
        <p:spPr>
          <a:xfrm>
            <a:off x="7306383" y="10525201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9" name="Line"/>
          <p:cNvSpPr/>
          <p:nvPr/>
        </p:nvSpPr>
        <p:spPr>
          <a:xfrm>
            <a:off x="16372623" y="4096412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0" name="Line"/>
          <p:cNvSpPr/>
          <p:nvPr/>
        </p:nvSpPr>
        <p:spPr>
          <a:xfrm>
            <a:off x="16372623" y="10518322"/>
            <a:ext cx="37921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HOW DOES IT WORK?"/>
          <p:cNvSpPr txBox="1"/>
          <p:nvPr>
            <p:ph type="title"/>
          </p:nvPr>
        </p:nvSpPr>
        <p:spPr>
          <a:xfrm>
            <a:off x="5822758" y="948942"/>
            <a:ext cx="12738484" cy="2047466"/>
          </a:xfrm>
          <a:prstGeom prst="rect">
            <a:avLst/>
          </a:prstGeom>
        </p:spPr>
        <p:txBody>
          <a:bodyPr/>
          <a:lstStyle>
            <a:lvl1pPr algn="ctr" defTabSz="566674">
              <a:defRPr spc="-94" sz="9409">
                <a:solidFill>
                  <a:srgbClr val="FFFFFF"/>
                </a:solidFill>
              </a:defRPr>
            </a:lvl1pPr>
          </a:lstStyle>
          <a:p>
            <a:pPr/>
            <a:r>
              <a:t>HOW DOES IT WORK?</a:t>
            </a:r>
          </a:p>
        </p:txBody>
      </p:sp>
      <p:sp>
        <p:nvSpPr>
          <p:cNvPr id="213" name="x + y - z = -2…"/>
          <p:cNvSpPr txBox="1"/>
          <p:nvPr/>
        </p:nvSpPr>
        <p:spPr>
          <a:xfrm>
            <a:off x="6407825" y="3447796"/>
            <a:ext cx="11568351" cy="682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x + y - z = -2</a:t>
            </a:r>
          </a:p>
          <a:p>
            <a:pPr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y - z = -3</a:t>
            </a:r>
          </a:p>
          <a:p>
            <a:pPr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z = 2 </a:t>
            </a:r>
          </a:p>
        </p:txBody>
      </p:sp>
      <p:sp>
        <p:nvSpPr>
          <p:cNvPr id="214" name="x = 1…"/>
          <p:cNvSpPr txBox="1"/>
          <p:nvPr/>
        </p:nvSpPr>
        <p:spPr>
          <a:xfrm>
            <a:off x="6407825" y="3447796"/>
            <a:ext cx="11568351" cy="682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x = 1</a:t>
            </a:r>
          </a:p>
          <a:p>
            <a:pPr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y = -1</a:t>
            </a:r>
          </a:p>
          <a:p>
            <a:pPr defTabSz="584200">
              <a:lnSpc>
                <a:spcPct val="90000"/>
              </a:lnSpc>
              <a:spcBef>
                <a:spcPts val="2000"/>
              </a:spcBef>
              <a:defRPr i="1" spc="-119" sz="12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z = 2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400">
        <p:wipe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3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514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alphaModFix amt="17101"/>
            <a:extLst/>
          </a:blip>
          <a:srcRect l="21568" t="0" r="11280" b="0"/>
          <a:stretch>
            <a:fillRect/>
          </a:stretch>
        </p:blipFill>
        <p:spPr>
          <a:xfrm>
            <a:off x="-136525" y="1984"/>
            <a:ext cx="24657105" cy="1371216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HY DO WE DO THIS?"/>
          <p:cNvSpPr txBox="1"/>
          <p:nvPr>
            <p:ph type="title"/>
          </p:nvPr>
        </p:nvSpPr>
        <p:spPr>
          <a:xfrm>
            <a:off x="1039599" y="5555555"/>
            <a:ext cx="22304802" cy="2604890"/>
          </a:xfrm>
          <a:prstGeom prst="rect">
            <a:avLst/>
          </a:prstGeom>
        </p:spPr>
        <p:txBody>
          <a:bodyPr/>
          <a:lstStyle>
            <a:lvl1pPr algn="ctr">
              <a:defRPr spc="-140" sz="14000">
                <a:solidFill>
                  <a:srgbClr val="FFFFFF"/>
                </a:solidFill>
              </a:defRPr>
            </a:lvl1pPr>
          </a:lstStyle>
          <a:p>
            <a:pPr/>
            <a:r>
              <a:t>WHY DO WE DO THIS?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wipe dir="d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514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alphaModFix amt="17101"/>
            <a:extLst/>
          </a:blip>
          <a:srcRect l="21568" t="0" r="11280" b="0"/>
          <a:stretch>
            <a:fillRect/>
          </a:stretch>
        </p:blipFill>
        <p:spPr>
          <a:xfrm>
            <a:off x="-136525" y="1984"/>
            <a:ext cx="24657105" cy="13712164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WHY DO WE DO THIS?"/>
          <p:cNvSpPr txBox="1"/>
          <p:nvPr>
            <p:ph type="title"/>
          </p:nvPr>
        </p:nvSpPr>
        <p:spPr>
          <a:xfrm>
            <a:off x="2411765" y="668128"/>
            <a:ext cx="19560470" cy="2401135"/>
          </a:xfrm>
          <a:prstGeom prst="rect">
            <a:avLst/>
          </a:prstGeom>
        </p:spPr>
        <p:txBody>
          <a:bodyPr/>
          <a:lstStyle>
            <a:lvl1pPr algn="ctr">
              <a:defRPr spc="-113" sz="11300">
                <a:solidFill>
                  <a:srgbClr val="FFFFFF"/>
                </a:solidFill>
              </a:defRPr>
            </a:lvl1pPr>
          </a:lstStyle>
          <a:p>
            <a:pPr/>
            <a:r>
              <a:t>WHY DO WE DO THIS?</a:t>
            </a:r>
          </a:p>
        </p:txBody>
      </p:sp>
      <p:sp>
        <p:nvSpPr>
          <p:cNvPr id="221" name="We want a system of the form:…"/>
          <p:cNvSpPr txBox="1"/>
          <p:nvPr/>
        </p:nvSpPr>
        <p:spPr>
          <a:xfrm>
            <a:off x="3578345" y="4211093"/>
            <a:ext cx="17227310" cy="6585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914400">
              <a:lnSpc>
                <a:spcPct val="140000"/>
              </a:lnSpc>
              <a:spcBef>
                <a:spcPts val="1400"/>
              </a:spcBef>
              <a:tabLst>
                <a:tab pos="215900" algn="l"/>
                <a:tab pos="431800" algn="l"/>
                <a:tab pos="660400" algn="l"/>
                <a:tab pos="876300" algn="l"/>
                <a:tab pos="1092200" algn="l"/>
                <a:tab pos="1320800" algn="l"/>
                <a:tab pos="1536700" algn="l"/>
                <a:tab pos="1752600" algn="l"/>
                <a:tab pos="1981200" algn="l"/>
                <a:tab pos="2197100" algn="l"/>
                <a:tab pos="2413000" algn="l"/>
                <a:tab pos="2641600" algn="l"/>
              </a:tabLst>
              <a:defRPr sz="8060">
                <a:solidFill>
                  <a:srgbClr val="FBFCFF"/>
                </a:solidFill>
              </a:defRPr>
            </a:pPr>
            <a:r>
              <a:t>We want a system of the form:</a:t>
            </a:r>
          </a:p>
          <a:p>
            <a:pPr defTabSz="362204">
              <a:lnSpc>
                <a:spcPct val="140000"/>
              </a:lnSpc>
              <a:spcBef>
                <a:spcPts val="0"/>
              </a:spcBef>
              <a:defRPr b="1" i="1" spc="-80" sz="806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pPr>
            <a:r>
              <a:t>Ax = b</a:t>
            </a:r>
          </a:p>
          <a:p>
            <a:pPr defTabSz="914400">
              <a:lnSpc>
                <a:spcPct val="80000"/>
              </a:lnSpc>
              <a:spcBef>
                <a:spcPts val="1400"/>
              </a:spcBef>
              <a:tabLst>
                <a:tab pos="215900" algn="l"/>
                <a:tab pos="431800" algn="l"/>
                <a:tab pos="660400" algn="l"/>
                <a:tab pos="876300" algn="l"/>
                <a:tab pos="1092200" algn="l"/>
                <a:tab pos="1320800" algn="l"/>
                <a:tab pos="1536700" algn="l"/>
                <a:tab pos="1752600" algn="l"/>
                <a:tab pos="1981200" algn="l"/>
                <a:tab pos="2197100" algn="l"/>
                <a:tab pos="2413000" algn="l"/>
                <a:tab pos="2641600" algn="l"/>
              </a:tabLst>
              <a:defRPr sz="8060">
                <a:solidFill>
                  <a:srgbClr val="FBFCFF"/>
                </a:solidFill>
              </a:defRPr>
            </a:pPr>
            <a:r>
              <a:t>reduced to a </a:t>
            </a:r>
            <a:r>
              <a:rPr u="sng"/>
              <a:t>triangular</a:t>
            </a:r>
            <a:r>
              <a:t> system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514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alphaModFix amt="17101"/>
            <a:extLst/>
          </a:blip>
          <a:srcRect l="21568" t="0" r="11280" b="0"/>
          <a:stretch>
            <a:fillRect/>
          </a:stretch>
        </p:blipFill>
        <p:spPr>
          <a:xfrm>
            <a:off x="-136525" y="1984"/>
            <a:ext cx="24657105" cy="1371216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WHY DO WE DO THIS?"/>
          <p:cNvSpPr txBox="1"/>
          <p:nvPr>
            <p:ph type="title"/>
          </p:nvPr>
        </p:nvSpPr>
        <p:spPr>
          <a:xfrm>
            <a:off x="2411765" y="668128"/>
            <a:ext cx="19560470" cy="2401135"/>
          </a:xfrm>
          <a:prstGeom prst="rect">
            <a:avLst/>
          </a:prstGeom>
        </p:spPr>
        <p:txBody>
          <a:bodyPr/>
          <a:lstStyle>
            <a:lvl1pPr algn="ctr">
              <a:defRPr spc="-113" sz="11300">
                <a:solidFill>
                  <a:srgbClr val="FFFFFF"/>
                </a:solidFill>
              </a:defRPr>
            </a:lvl1pPr>
          </a:lstStyle>
          <a:p>
            <a:pPr/>
            <a:r>
              <a:t>WHY DO WE DO THIS?</a:t>
            </a:r>
          </a:p>
        </p:txBody>
      </p:sp>
      <p:sp>
        <p:nvSpPr>
          <p:cNvPr id="225" name="Row Reduction"/>
          <p:cNvSpPr txBox="1"/>
          <p:nvPr/>
        </p:nvSpPr>
        <p:spPr>
          <a:xfrm>
            <a:off x="2717508" y="4905093"/>
            <a:ext cx="18948984" cy="6764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500">
                <a:solidFill>
                  <a:srgbClr val="FBFCFF"/>
                </a:solidFill>
              </a:defRPr>
            </a:pPr>
            <a:r>
              <a:t>Row Reduction</a:t>
            </a:r>
          </a:p>
          <a:p>
            <a: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500">
                <a:solidFill>
                  <a:srgbClr val="72FF8D"/>
                </a:solidFill>
              </a:defRPr>
            </a:pPr>
          </a:p>
        </p:txBody>
      </p:sp>
      <p:sp>
        <p:nvSpPr>
          <p:cNvPr id="226" name="LU-Matrix Decomposition"/>
          <p:cNvSpPr txBox="1"/>
          <p:nvPr/>
        </p:nvSpPr>
        <p:spPr>
          <a:xfrm>
            <a:off x="3578510" y="7191088"/>
            <a:ext cx="17226979" cy="3599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500">
                <a:solidFill>
                  <a:srgbClr val="72FF8D"/>
                </a:solidFill>
              </a:defRPr>
            </a:lvl1pPr>
          </a:lstStyle>
          <a:p>
            <a:pPr/>
            <a:r>
              <a:t>LU-Matrix Decomposition</a:t>
            </a:r>
          </a:p>
        </p:txBody>
      </p:sp>
      <p:sp>
        <p:nvSpPr>
          <p:cNvPr id="227" name="Line"/>
          <p:cNvSpPr/>
          <p:nvPr/>
        </p:nvSpPr>
        <p:spPr>
          <a:xfrm>
            <a:off x="6649518" y="6019800"/>
            <a:ext cx="11084964" cy="0"/>
          </a:xfrm>
          <a:prstGeom prst="line">
            <a:avLst/>
          </a:prstGeom>
          <a:ln w="165100">
            <a:solidFill>
              <a:srgbClr val="FF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  <p:bldP build="whole" bldLvl="1" animBg="1" rev="0" advAuto="0" spid="22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